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theme/themeOverride4.xml" ContentType="application/vnd.openxmlformats-officedocument.themeOverride+xml"/>
  <Override PartName="/ppt/drawings/drawing4.xml" ContentType="application/vnd.openxmlformats-officedocument.drawingml.chartshape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64" r:id="rId2"/>
    <p:sldId id="400" r:id="rId3"/>
    <p:sldId id="259" r:id="rId4"/>
    <p:sldId id="368" r:id="rId5"/>
    <p:sldId id="276" r:id="rId6"/>
    <p:sldId id="267" r:id="rId7"/>
    <p:sldId id="268" r:id="rId8"/>
    <p:sldId id="269" r:id="rId9"/>
    <p:sldId id="270" r:id="rId10"/>
    <p:sldId id="271" r:id="rId11"/>
    <p:sldId id="272" r:id="rId12"/>
    <p:sldId id="361" r:id="rId13"/>
    <p:sldId id="350" r:id="rId14"/>
    <p:sldId id="374" r:id="rId15"/>
    <p:sldId id="265"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36" r:id="rId32"/>
    <p:sldId id="262" r:id="rId33"/>
    <p:sldId id="390" r:id="rId34"/>
    <p:sldId id="391" r:id="rId35"/>
    <p:sldId id="393" r:id="rId36"/>
    <p:sldId id="392" r:id="rId37"/>
    <p:sldId id="394" r:id="rId38"/>
    <p:sldId id="399" r:id="rId39"/>
    <p:sldId id="264" r:id="rId40"/>
    <p:sldId id="275" r:id="rId41"/>
    <p:sldId id="281" r:id="rId42"/>
    <p:sldId id="280" r:id="rId43"/>
    <p:sldId id="290" r:id="rId44"/>
    <p:sldId id="287" r:id="rId45"/>
    <p:sldId id="288" r:id="rId46"/>
    <p:sldId id="291" r:id="rId47"/>
    <p:sldId id="292" r:id="rId48"/>
    <p:sldId id="289" r:id="rId49"/>
    <p:sldId id="295" r:id="rId50"/>
    <p:sldId id="294" r:id="rId51"/>
    <p:sldId id="296" r:id="rId52"/>
    <p:sldId id="297" r:id="rId53"/>
    <p:sldId id="299" r:id="rId54"/>
    <p:sldId id="298" r:id="rId55"/>
    <p:sldId id="30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1" autoAdjust="0"/>
    <p:restoredTop sz="94602" autoAdjust="0"/>
  </p:normalViewPr>
  <p:slideViewPr>
    <p:cSldViewPr>
      <p:cViewPr varScale="1">
        <p:scale>
          <a:sx n="91" d="100"/>
          <a:sy n="91" d="100"/>
        </p:scale>
        <p:origin x="808"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 Id="rId3"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 Id="rId3"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layout/>
      <c:overlay val="0"/>
    </c:title>
    <c:autoTitleDeleted val="0"/>
    <c:plotArea>
      <c:layout/>
      <c:barChart>
        <c:barDir val="col"/>
        <c:grouping val="clustered"/>
        <c:varyColors val="0"/>
        <c:dLbls>
          <c:showLegendKey val="0"/>
          <c:showVal val="0"/>
          <c:showCatName val="0"/>
          <c:showSerName val="0"/>
          <c:showPercent val="0"/>
          <c:showBubbleSize val="0"/>
        </c:dLbls>
        <c:gapWidth val="150"/>
        <c:axId val="2129555696"/>
        <c:axId val="2124460720"/>
      </c:barChart>
      <c:catAx>
        <c:axId val="2129555696"/>
        <c:scaling>
          <c:orientation val="minMax"/>
        </c:scaling>
        <c:delete val="0"/>
        <c:axPos val="b"/>
        <c:majorTickMark val="none"/>
        <c:minorTickMark val="none"/>
        <c:tickLblPos val="nextTo"/>
        <c:crossAx val="2124460720"/>
        <c:crosses val="autoZero"/>
        <c:auto val="1"/>
        <c:lblAlgn val="ctr"/>
        <c:lblOffset val="100"/>
        <c:noMultiLvlLbl val="0"/>
      </c:catAx>
      <c:valAx>
        <c:axId val="2124460720"/>
        <c:scaling>
          <c:orientation val="minMax"/>
        </c:scaling>
        <c:delete val="0"/>
        <c:axPos val="l"/>
        <c:majorGridlines/>
        <c:numFmt formatCode="General" sourceLinked="1"/>
        <c:majorTickMark val="none"/>
        <c:minorTickMark val="none"/>
        <c:tickLblPos val="nextTo"/>
        <c:crossAx val="2129555696"/>
        <c:crosses val="autoZero"/>
        <c:crossBetween val="between"/>
      </c:valAx>
    </c:plotArea>
    <c:legend>
      <c:legendPos val="r"/>
      <c:layout/>
      <c:overlay val="0"/>
    </c:legend>
    <c:plotVisOnly val="1"/>
    <c:dispBlanksAs val="gap"/>
    <c:showDLblsOverMax val="0"/>
  </c:chart>
  <c:spPr>
    <a:ln>
      <a:noFill/>
    </a:ln>
  </c:spPr>
  <c:txPr>
    <a:bodyPr/>
    <a:lstStyle/>
    <a:p>
      <a:pPr>
        <a:defRPr sz="1800"/>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layout/>
      <c:overlay val="0"/>
    </c:title>
    <c:autoTitleDeleted val="0"/>
    <c:plotArea>
      <c:layout/>
      <c:barChart>
        <c:barDir val="col"/>
        <c:grouping val="clustered"/>
        <c:varyColors val="0"/>
        <c:dLbls>
          <c:showLegendKey val="0"/>
          <c:showVal val="0"/>
          <c:showCatName val="0"/>
          <c:showSerName val="0"/>
          <c:showPercent val="0"/>
          <c:showBubbleSize val="0"/>
        </c:dLbls>
        <c:gapWidth val="150"/>
        <c:axId val="2132739600"/>
        <c:axId val="2132742512"/>
      </c:barChart>
      <c:catAx>
        <c:axId val="2132739600"/>
        <c:scaling>
          <c:orientation val="minMax"/>
        </c:scaling>
        <c:delete val="0"/>
        <c:axPos val="b"/>
        <c:majorTickMark val="none"/>
        <c:minorTickMark val="none"/>
        <c:tickLblPos val="nextTo"/>
        <c:crossAx val="2132742512"/>
        <c:crosses val="autoZero"/>
        <c:auto val="1"/>
        <c:lblAlgn val="ctr"/>
        <c:lblOffset val="100"/>
        <c:noMultiLvlLbl val="0"/>
      </c:catAx>
      <c:valAx>
        <c:axId val="2132742512"/>
        <c:scaling>
          <c:orientation val="minMax"/>
        </c:scaling>
        <c:delete val="0"/>
        <c:axPos val="l"/>
        <c:majorGridlines/>
        <c:numFmt formatCode="General" sourceLinked="1"/>
        <c:majorTickMark val="none"/>
        <c:minorTickMark val="none"/>
        <c:tickLblPos val="nextTo"/>
        <c:crossAx val="2132739600"/>
        <c:crosses val="autoZero"/>
        <c:crossBetween val="between"/>
      </c:valAx>
    </c:plotArea>
    <c:legend>
      <c:legendPos val="r"/>
      <c:layout/>
      <c:overlay val="0"/>
    </c:legend>
    <c:plotVisOnly val="1"/>
    <c:dispBlanksAs val="gap"/>
    <c:showDLblsOverMax val="0"/>
  </c:chart>
  <c:spPr>
    <a:ln>
      <a:noFill/>
    </a:ln>
  </c:spPr>
  <c:txPr>
    <a:bodyPr/>
    <a:lstStyle/>
    <a:p>
      <a:pPr>
        <a:defRPr sz="1800"/>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layout/>
      <c:overlay val="0"/>
    </c:title>
    <c:autoTitleDeleted val="0"/>
    <c:plotArea>
      <c:layout/>
      <c:barChart>
        <c:barDir val="col"/>
        <c:grouping val="clustered"/>
        <c:varyColors val="0"/>
        <c:dLbls>
          <c:showLegendKey val="0"/>
          <c:showVal val="0"/>
          <c:showCatName val="0"/>
          <c:showSerName val="0"/>
          <c:showPercent val="0"/>
          <c:showBubbleSize val="0"/>
        </c:dLbls>
        <c:gapWidth val="150"/>
        <c:axId val="2105556576"/>
        <c:axId val="2129170272"/>
      </c:barChart>
      <c:catAx>
        <c:axId val="2105556576"/>
        <c:scaling>
          <c:orientation val="minMax"/>
        </c:scaling>
        <c:delete val="0"/>
        <c:axPos val="b"/>
        <c:majorTickMark val="none"/>
        <c:minorTickMark val="none"/>
        <c:tickLblPos val="nextTo"/>
        <c:crossAx val="2129170272"/>
        <c:crosses val="autoZero"/>
        <c:auto val="1"/>
        <c:lblAlgn val="ctr"/>
        <c:lblOffset val="100"/>
        <c:noMultiLvlLbl val="0"/>
      </c:catAx>
      <c:valAx>
        <c:axId val="2129170272"/>
        <c:scaling>
          <c:orientation val="minMax"/>
        </c:scaling>
        <c:delete val="0"/>
        <c:axPos val="l"/>
        <c:majorGridlines/>
        <c:numFmt formatCode="General" sourceLinked="1"/>
        <c:majorTickMark val="none"/>
        <c:minorTickMark val="none"/>
        <c:tickLblPos val="nextTo"/>
        <c:crossAx val="2105556576"/>
        <c:crosses val="autoZero"/>
        <c:crossBetween val="between"/>
      </c:valAx>
    </c:plotArea>
    <c:legend>
      <c:legendPos val="r"/>
      <c:layout/>
      <c:overlay val="0"/>
    </c:legend>
    <c:plotVisOnly val="1"/>
    <c:dispBlanksAs val="gap"/>
    <c:showDLblsOverMax val="0"/>
  </c:chart>
  <c:spPr>
    <a:ln>
      <a:noFill/>
    </a:ln>
  </c:spPr>
  <c:txPr>
    <a:bodyPr/>
    <a:lstStyle/>
    <a:p>
      <a:pPr>
        <a:defRPr sz="1800"/>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layout/>
      <c:overlay val="0"/>
    </c:title>
    <c:autoTitleDeleted val="0"/>
    <c:plotArea>
      <c:layout/>
      <c:barChart>
        <c:barDir val="col"/>
        <c:grouping val="clustered"/>
        <c:varyColors val="0"/>
        <c:dLbls>
          <c:showLegendKey val="0"/>
          <c:showVal val="0"/>
          <c:showCatName val="0"/>
          <c:showSerName val="0"/>
          <c:showPercent val="0"/>
          <c:showBubbleSize val="0"/>
        </c:dLbls>
        <c:gapWidth val="150"/>
        <c:axId val="2134349200"/>
        <c:axId val="2134341264"/>
      </c:barChart>
      <c:catAx>
        <c:axId val="2134349200"/>
        <c:scaling>
          <c:orientation val="minMax"/>
        </c:scaling>
        <c:delete val="0"/>
        <c:axPos val="b"/>
        <c:majorTickMark val="none"/>
        <c:minorTickMark val="none"/>
        <c:tickLblPos val="nextTo"/>
        <c:crossAx val="2134341264"/>
        <c:crosses val="autoZero"/>
        <c:auto val="1"/>
        <c:lblAlgn val="ctr"/>
        <c:lblOffset val="100"/>
        <c:noMultiLvlLbl val="0"/>
      </c:catAx>
      <c:valAx>
        <c:axId val="2134341264"/>
        <c:scaling>
          <c:orientation val="minMax"/>
        </c:scaling>
        <c:delete val="0"/>
        <c:axPos val="l"/>
        <c:majorGridlines/>
        <c:numFmt formatCode="General" sourceLinked="1"/>
        <c:majorTickMark val="none"/>
        <c:minorTickMark val="none"/>
        <c:tickLblPos val="nextTo"/>
        <c:crossAx val="2134349200"/>
        <c:crosses val="autoZero"/>
        <c:crossBetween val="between"/>
      </c:valAx>
    </c:plotArea>
    <c:legend>
      <c:legendPos val="r"/>
      <c:layout/>
      <c:overlay val="0"/>
    </c:legend>
    <c:plotVisOnly val="1"/>
    <c:dispBlanksAs val="gap"/>
    <c:showDLblsOverMax val="0"/>
  </c:chart>
  <c:spPr>
    <a:ln>
      <a:noFill/>
    </a:ln>
  </c:spPr>
  <c:txPr>
    <a:bodyPr/>
    <a:lstStyle/>
    <a:p>
      <a:pPr>
        <a:defRPr sz="1800"/>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0.22222</cdr:x>
      <cdr:y>0.06734</cdr:y>
    </cdr:from>
    <cdr:to>
      <cdr:x>0.22222</cdr:x>
      <cdr:y>0.82497</cdr:y>
    </cdr:to>
    <cdr:cxnSp macro="">
      <cdr:nvCxnSpPr>
        <cdr:cNvPr id="9" name="Straight Connector 8">
          <a:extLst xmlns:a="http://schemas.openxmlformats.org/drawingml/2006/main">
            <a:ext uri="{FF2B5EF4-FFF2-40B4-BE49-F238E27FC236}">
              <a16:creationId xmlns="" xmlns:a16="http://schemas.microsoft.com/office/drawing/2014/main" id="{499CF186-0D71-47E2-AAC5-81F892529D38}"/>
            </a:ext>
          </a:extLst>
        </cdr:cNvPr>
        <cdr:cNvCxnSpPr/>
      </cdr:nvCxnSpPr>
      <cdr:spPr>
        <a:xfrm xmlns:a="http://schemas.openxmlformats.org/drawingml/2006/main">
          <a:off x="1828800" y="304800"/>
          <a:ext cx="0" cy="342900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0.22222</cdr:x>
      <cdr:y>0.82497</cdr:y>
    </cdr:from>
    <cdr:to>
      <cdr:x>0.76852</cdr:x>
      <cdr:y>0.82497</cdr:y>
    </cdr:to>
    <cdr:cxnSp macro="">
      <cdr:nvCxnSpPr>
        <cdr:cNvPr id="11" name="Straight Connector 10">
          <a:extLst xmlns:a="http://schemas.openxmlformats.org/drawingml/2006/main">
            <a:ext uri="{FF2B5EF4-FFF2-40B4-BE49-F238E27FC236}">
              <a16:creationId xmlns="" xmlns:a16="http://schemas.microsoft.com/office/drawing/2014/main" id="{A96B69EA-B39A-414F-BCA6-71CE7FA2C18F}"/>
            </a:ext>
          </a:extLst>
        </cdr:cNvPr>
        <cdr:cNvCxnSpPr/>
      </cdr:nvCxnSpPr>
      <cdr:spPr>
        <a:xfrm xmlns:a="http://schemas.openxmlformats.org/drawingml/2006/main" flipH="1">
          <a:off x="1828800" y="3733800"/>
          <a:ext cx="4495800" cy="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0.14815</cdr:x>
      <cdr:y>0.48825</cdr:y>
    </cdr:from>
    <cdr:to>
      <cdr:x>0.25926</cdr:x>
      <cdr:y>0.69028</cdr:y>
    </cdr:to>
    <cdr:sp macro="" textlink="">
      <cdr:nvSpPr>
        <cdr:cNvPr id="6" name="TextBox 5"/>
        <cdr:cNvSpPr txBox="1"/>
      </cdr:nvSpPr>
      <cdr:spPr>
        <a:xfrm xmlns:a="http://schemas.openxmlformats.org/drawingml/2006/main">
          <a:off x="1219200" y="22098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0.22222</cdr:x>
      <cdr:y>0.67345</cdr:y>
    </cdr:from>
    <cdr:to>
      <cdr:x>0.30556</cdr:x>
      <cdr:y>0.82497</cdr:y>
    </cdr:to>
    <cdr:sp macro="" textlink="">
      <cdr:nvSpPr>
        <cdr:cNvPr id="2" name="Rectangle 1"/>
        <cdr:cNvSpPr/>
      </cdr:nvSpPr>
      <cdr:spPr>
        <a:xfrm xmlns:a="http://schemas.openxmlformats.org/drawingml/2006/main">
          <a:off x="1828800" y="3048000"/>
          <a:ext cx="685800" cy="6858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0.5</cdr:x>
      <cdr:y>0.35356</cdr:y>
    </cdr:from>
    <cdr:to>
      <cdr:x>0.58333</cdr:x>
      <cdr:y>0.82497</cdr:y>
    </cdr:to>
    <cdr:sp macro="" textlink="">
      <cdr:nvSpPr>
        <cdr:cNvPr id="3" name="Rectangle 2"/>
        <cdr:cNvSpPr/>
      </cdr:nvSpPr>
      <cdr:spPr>
        <a:xfrm xmlns:a="http://schemas.openxmlformats.org/drawingml/2006/main">
          <a:off x="4114800" y="1600200"/>
          <a:ext cx="685800" cy="21336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0.40741</cdr:x>
      <cdr:y>0.45458</cdr:y>
    </cdr:from>
    <cdr:to>
      <cdr:x>0.49074</cdr:x>
      <cdr:y>0.82497</cdr:y>
    </cdr:to>
    <cdr:sp macro="" textlink="">
      <cdr:nvSpPr>
        <cdr:cNvPr id="4" name="Rectangle 3"/>
        <cdr:cNvSpPr/>
      </cdr:nvSpPr>
      <cdr:spPr>
        <a:xfrm xmlns:a="http://schemas.openxmlformats.org/drawingml/2006/main">
          <a:off x="3352800" y="2057400"/>
          <a:ext cx="685800" cy="16764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0.31481</cdr:x>
      <cdr:y>0.57243</cdr:y>
    </cdr:from>
    <cdr:to>
      <cdr:x>0.39815</cdr:x>
      <cdr:y>0.82497</cdr:y>
    </cdr:to>
    <cdr:sp macro="" textlink="">
      <cdr:nvSpPr>
        <cdr:cNvPr id="5" name="Rectangle 4"/>
        <cdr:cNvSpPr/>
      </cdr:nvSpPr>
      <cdr:spPr>
        <a:xfrm xmlns:a="http://schemas.openxmlformats.org/drawingml/2006/main">
          <a:off x="2590800" y="2590800"/>
          <a:ext cx="685800" cy="11430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0.22222</cdr:x>
      <cdr:y>0.06734</cdr:y>
    </cdr:from>
    <cdr:to>
      <cdr:x>0.22222</cdr:x>
      <cdr:y>0.82497</cdr:y>
    </cdr:to>
    <cdr:cxnSp macro="">
      <cdr:nvCxnSpPr>
        <cdr:cNvPr id="9" name="Straight Connector 8">
          <a:extLst xmlns:a="http://schemas.openxmlformats.org/drawingml/2006/main">
            <a:ext uri="{FF2B5EF4-FFF2-40B4-BE49-F238E27FC236}">
              <a16:creationId xmlns="" xmlns:a16="http://schemas.microsoft.com/office/drawing/2014/main" id="{7DFFB2FC-FA8F-4E5A-B611-4E079EEAF6C9}"/>
            </a:ext>
          </a:extLst>
        </cdr:cNvPr>
        <cdr:cNvCxnSpPr/>
      </cdr:nvCxnSpPr>
      <cdr:spPr>
        <a:xfrm xmlns:a="http://schemas.openxmlformats.org/drawingml/2006/main">
          <a:off x="1828800" y="304800"/>
          <a:ext cx="0" cy="342900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0.22222</cdr:x>
      <cdr:y>0.82497</cdr:y>
    </cdr:from>
    <cdr:to>
      <cdr:x>0.76852</cdr:x>
      <cdr:y>0.82497</cdr:y>
    </cdr:to>
    <cdr:cxnSp macro="">
      <cdr:nvCxnSpPr>
        <cdr:cNvPr id="11" name="Straight Connector 10">
          <a:extLst xmlns:a="http://schemas.openxmlformats.org/drawingml/2006/main">
            <a:ext uri="{FF2B5EF4-FFF2-40B4-BE49-F238E27FC236}">
              <a16:creationId xmlns="" xmlns:a16="http://schemas.microsoft.com/office/drawing/2014/main" id="{361B5A0B-5C0A-4F07-A45B-FF0E0BBD0DA5}"/>
            </a:ext>
          </a:extLst>
        </cdr:cNvPr>
        <cdr:cNvCxnSpPr/>
      </cdr:nvCxnSpPr>
      <cdr:spPr>
        <a:xfrm xmlns:a="http://schemas.openxmlformats.org/drawingml/2006/main" flipH="1">
          <a:off x="1828800" y="3733800"/>
          <a:ext cx="4495800" cy="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0.31481</cdr:x>
      <cdr:y>0.57243</cdr:y>
    </cdr:from>
    <cdr:to>
      <cdr:x>0.39815</cdr:x>
      <cdr:y>0.66658</cdr:y>
    </cdr:to>
    <cdr:sp macro="" textlink="">
      <cdr:nvSpPr>
        <cdr:cNvPr id="16" name="Right Triangle 15"/>
        <cdr:cNvSpPr/>
      </cdr:nvSpPr>
      <cdr:spPr>
        <a:xfrm xmlns:a="http://schemas.openxmlformats.org/drawingml/2006/main" rot="5400000">
          <a:off x="2720634" y="2460966"/>
          <a:ext cx="426132" cy="685800"/>
        </a:xfrm>
        <a:prstGeom xmlns:a="http://schemas.openxmlformats.org/drawingml/2006/main" prst="rtTriangle">
          <a:avLst/>
        </a:prstGeom>
        <a:solidFill xmlns:a="http://schemas.openxmlformats.org/drawingml/2006/main">
          <a:schemeClr val="accent2"/>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0.40741</cdr:x>
      <cdr:y>0.45329</cdr:y>
    </cdr:from>
    <cdr:to>
      <cdr:x>0.49074</cdr:x>
      <cdr:y>0.55559</cdr:y>
    </cdr:to>
    <cdr:sp macro="" textlink="">
      <cdr:nvSpPr>
        <cdr:cNvPr id="17" name="Right Triangle 16"/>
        <cdr:cNvSpPr/>
      </cdr:nvSpPr>
      <cdr:spPr>
        <a:xfrm xmlns:a="http://schemas.openxmlformats.org/drawingml/2006/main" rot="5400000">
          <a:off x="3464193" y="1940195"/>
          <a:ext cx="463034" cy="685779"/>
        </a:xfrm>
        <a:prstGeom xmlns:a="http://schemas.openxmlformats.org/drawingml/2006/main" prst="rtTriangle">
          <a:avLst/>
        </a:prstGeom>
        <a:solidFill xmlns:a="http://schemas.openxmlformats.org/drawingml/2006/main">
          <a:schemeClr val="accent2"/>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0.5</cdr:x>
      <cdr:y>0.35356</cdr:y>
    </cdr:from>
    <cdr:to>
      <cdr:x>0.58333</cdr:x>
      <cdr:y>0.44771</cdr:y>
    </cdr:to>
    <cdr:sp macro="" textlink="">
      <cdr:nvSpPr>
        <cdr:cNvPr id="18" name="Right Triangle 17"/>
        <cdr:cNvSpPr/>
      </cdr:nvSpPr>
      <cdr:spPr>
        <a:xfrm xmlns:a="http://schemas.openxmlformats.org/drawingml/2006/main" rot="5400000">
          <a:off x="4244634" y="1470366"/>
          <a:ext cx="426132" cy="685800"/>
        </a:xfrm>
        <a:prstGeom xmlns:a="http://schemas.openxmlformats.org/drawingml/2006/main" prst="rtTriangle">
          <a:avLst/>
        </a:prstGeom>
        <a:solidFill xmlns:a="http://schemas.openxmlformats.org/drawingml/2006/main">
          <a:schemeClr val="accent2"/>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0.22222</cdr:x>
      <cdr:y>0.67345</cdr:y>
    </cdr:from>
    <cdr:to>
      <cdr:x>0.30556</cdr:x>
      <cdr:y>0.77447</cdr:y>
    </cdr:to>
    <cdr:sp macro="" textlink="">
      <cdr:nvSpPr>
        <cdr:cNvPr id="19" name="Right Triangle 18"/>
        <cdr:cNvSpPr/>
      </cdr:nvSpPr>
      <cdr:spPr>
        <a:xfrm xmlns:a="http://schemas.openxmlformats.org/drawingml/2006/main" rot="5400000">
          <a:off x="1943100" y="2933700"/>
          <a:ext cx="457200" cy="685800"/>
        </a:xfrm>
        <a:prstGeom xmlns:a="http://schemas.openxmlformats.org/drawingml/2006/main" prst="rtTriangle">
          <a:avLst/>
        </a:prstGeom>
        <a:solidFill xmlns:a="http://schemas.openxmlformats.org/drawingml/2006/main">
          <a:schemeClr val="accent2"/>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0.22222</cdr:x>
      <cdr:y>0.67345</cdr:y>
    </cdr:from>
    <cdr:to>
      <cdr:x>0.30556</cdr:x>
      <cdr:y>0.82497</cdr:y>
    </cdr:to>
    <cdr:sp macro="" textlink="">
      <cdr:nvSpPr>
        <cdr:cNvPr id="2" name="Rectangle 1"/>
        <cdr:cNvSpPr/>
      </cdr:nvSpPr>
      <cdr:spPr>
        <a:xfrm xmlns:a="http://schemas.openxmlformats.org/drawingml/2006/main">
          <a:off x="1828800" y="3048000"/>
          <a:ext cx="685800" cy="6858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0.5</cdr:x>
      <cdr:y>0.35356</cdr:y>
    </cdr:from>
    <cdr:to>
      <cdr:x>0.58333</cdr:x>
      <cdr:y>0.82497</cdr:y>
    </cdr:to>
    <cdr:sp macro="" textlink="">
      <cdr:nvSpPr>
        <cdr:cNvPr id="3" name="Rectangle 2"/>
        <cdr:cNvSpPr/>
      </cdr:nvSpPr>
      <cdr:spPr>
        <a:xfrm xmlns:a="http://schemas.openxmlformats.org/drawingml/2006/main">
          <a:off x="4114800" y="1600200"/>
          <a:ext cx="685800" cy="21336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0.40741</cdr:x>
      <cdr:y>0.45458</cdr:y>
    </cdr:from>
    <cdr:to>
      <cdr:x>0.49074</cdr:x>
      <cdr:y>0.82497</cdr:y>
    </cdr:to>
    <cdr:sp macro="" textlink="">
      <cdr:nvSpPr>
        <cdr:cNvPr id="4" name="Rectangle 3"/>
        <cdr:cNvSpPr/>
      </cdr:nvSpPr>
      <cdr:spPr>
        <a:xfrm xmlns:a="http://schemas.openxmlformats.org/drawingml/2006/main">
          <a:off x="3352800" y="2057400"/>
          <a:ext cx="685800" cy="16764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0.31481</cdr:x>
      <cdr:y>0.57243</cdr:y>
    </cdr:from>
    <cdr:to>
      <cdr:x>0.39815</cdr:x>
      <cdr:y>0.82497</cdr:y>
    </cdr:to>
    <cdr:sp macro="" textlink="">
      <cdr:nvSpPr>
        <cdr:cNvPr id="5" name="Rectangle 4"/>
        <cdr:cNvSpPr/>
      </cdr:nvSpPr>
      <cdr:spPr>
        <a:xfrm xmlns:a="http://schemas.openxmlformats.org/drawingml/2006/main">
          <a:off x="2590800" y="2590800"/>
          <a:ext cx="685800" cy="11430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0.22222</cdr:x>
      <cdr:y>0.06734</cdr:y>
    </cdr:from>
    <cdr:to>
      <cdr:x>0.22222</cdr:x>
      <cdr:y>0.82497</cdr:y>
    </cdr:to>
    <cdr:cxnSp macro="">
      <cdr:nvCxnSpPr>
        <cdr:cNvPr id="9" name="Straight Connector 8">
          <a:extLst xmlns:a="http://schemas.openxmlformats.org/drawingml/2006/main">
            <a:ext uri="{FF2B5EF4-FFF2-40B4-BE49-F238E27FC236}">
              <a16:creationId xmlns="" xmlns:a16="http://schemas.microsoft.com/office/drawing/2014/main" id="{E9640E93-1AFA-468E-8120-80CD18453CF9}"/>
            </a:ext>
          </a:extLst>
        </cdr:cNvPr>
        <cdr:cNvCxnSpPr/>
      </cdr:nvCxnSpPr>
      <cdr:spPr>
        <a:xfrm xmlns:a="http://schemas.openxmlformats.org/drawingml/2006/main">
          <a:off x="1828800" y="304800"/>
          <a:ext cx="0" cy="342900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0.22222</cdr:x>
      <cdr:y>0.82497</cdr:y>
    </cdr:from>
    <cdr:to>
      <cdr:x>0.76852</cdr:x>
      <cdr:y>0.82497</cdr:y>
    </cdr:to>
    <cdr:cxnSp macro="">
      <cdr:nvCxnSpPr>
        <cdr:cNvPr id="11" name="Straight Connector 10">
          <a:extLst xmlns:a="http://schemas.openxmlformats.org/drawingml/2006/main">
            <a:ext uri="{FF2B5EF4-FFF2-40B4-BE49-F238E27FC236}">
              <a16:creationId xmlns="" xmlns:a16="http://schemas.microsoft.com/office/drawing/2014/main" id="{BB4D4DBB-083A-4FD1-9316-1FA4450E4012}"/>
            </a:ext>
          </a:extLst>
        </cdr:cNvPr>
        <cdr:cNvCxnSpPr/>
      </cdr:nvCxnSpPr>
      <cdr:spPr>
        <a:xfrm xmlns:a="http://schemas.openxmlformats.org/drawingml/2006/main" flipH="1">
          <a:off x="1828800" y="3733800"/>
          <a:ext cx="4495800" cy="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0.72222</cdr:x>
      <cdr:y>0.57243</cdr:y>
    </cdr:from>
    <cdr:to>
      <cdr:x>0.83333</cdr:x>
      <cdr:y>0.77447</cdr:y>
    </cdr:to>
    <cdr:sp macro="" textlink="">
      <cdr:nvSpPr>
        <cdr:cNvPr id="6" name="TextBox 5"/>
        <cdr:cNvSpPr txBox="1"/>
      </cdr:nvSpPr>
      <cdr:spPr>
        <a:xfrm xmlns:a="http://schemas.openxmlformats.org/drawingml/2006/main">
          <a:off x="5943600" y="25908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0.22222</cdr:x>
      <cdr:y>0.06734</cdr:y>
    </cdr:from>
    <cdr:to>
      <cdr:x>0.22222</cdr:x>
      <cdr:y>0.82497</cdr:y>
    </cdr:to>
    <cdr:cxnSp macro="">
      <cdr:nvCxnSpPr>
        <cdr:cNvPr id="9" name="Straight Connector 8">
          <a:extLst xmlns:a="http://schemas.openxmlformats.org/drawingml/2006/main">
            <a:ext uri="{FF2B5EF4-FFF2-40B4-BE49-F238E27FC236}">
              <a16:creationId xmlns="" xmlns:a16="http://schemas.microsoft.com/office/drawing/2014/main" id="{11412429-B0A1-40F8-9BFD-6101FFDB2F6B}"/>
            </a:ext>
          </a:extLst>
        </cdr:cNvPr>
        <cdr:cNvCxnSpPr/>
      </cdr:nvCxnSpPr>
      <cdr:spPr>
        <a:xfrm xmlns:a="http://schemas.openxmlformats.org/drawingml/2006/main">
          <a:off x="1828800" y="304800"/>
          <a:ext cx="0" cy="342900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0.72222</cdr:x>
      <cdr:y>0.57243</cdr:y>
    </cdr:from>
    <cdr:to>
      <cdr:x>0.83333</cdr:x>
      <cdr:y>0.77447</cdr:y>
    </cdr:to>
    <cdr:sp macro="" textlink="">
      <cdr:nvSpPr>
        <cdr:cNvPr id="6" name="TextBox 5"/>
        <cdr:cNvSpPr txBox="1"/>
      </cdr:nvSpPr>
      <cdr:spPr>
        <a:xfrm xmlns:a="http://schemas.openxmlformats.org/drawingml/2006/main">
          <a:off x="5943600" y="25908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0.22222</cdr:x>
      <cdr:y>0.82497</cdr:y>
    </cdr:from>
    <cdr:to>
      <cdr:x>0.76852</cdr:x>
      <cdr:y>0.82497</cdr:y>
    </cdr:to>
    <cdr:cxnSp macro="">
      <cdr:nvCxnSpPr>
        <cdr:cNvPr id="11" name="Straight Connector 10">
          <a:extLst xmlns:a="http://schemas.openxmlformats.org/drawingml/2006/main">
            <a:ext uri="{FF2B5EF4-FFF2-40B4-BE49-F238E27FC236}">
              <a16:creationId xmlns="" xmlns:a16="http://schemas.microsoft.com/office/drawing/2014/main" id="{73CC004B-9D8B-4699-972F-54F288474BCC}"/>
            </a:ext>
          </a:extLst>
        </cdr:cNvPr>
        <cdr:cNvCxnSpPr/>
      </cdr:nvCxnSpPr>
      <cdr:spPr>
        <a:xfrm xmlns:a="http://schemas.openxmlformats.org/drawingml/2006/main" flipH="1">
          <a:off x="1828800" y="3733800"/>
          <a:ext cx="4495800" cy="0"/>
        </a:xfrm>
        <a:prstGeom xmlns:a="http://schemas.openxmlformats.org/drawingml/2006/main" prst="line">
          <a:avLst/>
        </a:prstGeom>
        <a:ln xmlns:a="http://schemas.openxmlformats.org/drawingml/2006/main" w="3810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73BCE9-C121-456F-9FF0-88F78A711719}" type="datetimeFigureOut">
              <a:rPr lang="en-US" smtClean="0"/>
              <a:pPr/>
              <a:t>3/15/21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B4B15-09E1-46D1-B247-93A07D934F56}" type="slidenum">
              <a:rPr lang="en-US" smtClean="0"/>
              <a:pPr/>
              <a:t>‹#›</a:t>
            </a:fld>
            <a:endParaRPr lang="en-US"/>
          </a:p>
        </p:txBody>
      </p:sp>
    </p:spTree>
    <p:extLst>
      <p:ext uri="{BB962C8B-B14F-4D97-AF65-F5344CB8AC3E}">
        <p14:creationId xmlns:p14="http://schemas.microsoft.com/office/powerpoint/2010/main" val="3189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2E896B-7E9D-48D8-8008-38B85D66CA7F}" type="slidenum">
              <a:rPr lang="en-GB" smtClean="0"/>
              <a:pPr fontAlgn="base">
                <a:spcBef>
                  <a:spcPct val="0"/>
                </a:spcBef>
                <a:spcAft>
                  <a:spcPct val="0"/>
                </a:spcAft>
                <a:defRPr/>
              </a:pPr>
              <a:t>3</a:t>
            </a:fld>
            <a:endParaRPr lang="en-GB"/>
          </a:p>
        </p:txBody>
      </p:sp>
      <p:sp>
        <p:nvSpPr>
          <p:cNvPr id="27653"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GB"/>
              <a:t>hgdghdghhfhfhf</a:t>
            </a:r>
          </a:p>
        </p:txBody>
      </p:sp>
    </p:spTree>
    <p:extLst>
      <p:ext uri="{BB962C8B-B14F-4D97-AF65-F5344CB8AC3E}">
        <p14:creationId xmlns:p14="http://schemas.microsoft.com/office/powerpoint/2010/main" val="55727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1942FC-ED11-499D-89DF-697E519EB45F}" type="slidenum">
              <a:rPr lang="en-US" smtClean="0"/>
              <a:pPr fontAlgn="base">
                <a:spcBef>
                  <a:spcPct val="0"/>
                </a:spcBef>
                <a:spcAft>
                  <a:spcPct val="0"/>
                </a:spcAft>
                <a:defRPr/>
              </a:pPr>
              <a:t>32</a:t>
            </a:fld>
            <a:endParaRPr lang="en-US"/>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You can deploy your application using the following five cloud deployment models. </a:t>
            </a:r>
          </a:p>
          <a:p>
            <a:pPr eaLnBrk="1" hangingPunct="1">
              <a:spcBef>
                <a:spcPct val="0"/>
              </a:spcBef>
            </a:pPr>
            <a:endParaRPr lang="en-US"/>
          </a:p>
          <a:p>
            <a:pPr eaLnBrk="1" hangingPunct="1">
              <a:spcBef>
                <a:spcPct val="0"/>
              </a:spcBef>
            </a:pPr>
            <a:r>
              <a:rPr lang="en-US"/>
              <a:t>In a public cloud you can deploy your application within vms launched within the datacenter of a public provider. The feature  is that the physical system where your vm is running may be shared by the vms from public. </a:t>
            </a:r>
          </a:p>
          <a:p>
            <a:pPr eaLnBrk="1" hangingPunct="1">
              <a:spcBef>
                <a:spcPct val="0"/>
              </a:spcBef>
            </a:pPr>
            <a:endParaRPr lang="en-US"/>
          </a:p>
          <a:p>
            <a:pPr eaLnBrk="1" hangingPunct="1">
              <a:spcBef>
                <a:spcPct val="0"/>
              </a:spcBef>
            </a:pPr>
            <a:r>
              <a:rPr lang="en-US"/>
              <a:t>With private cloud you can deploy your application within a public provider’s datacenter or within your own datacenter. For the first one, the physical system of the public provider where your vms are running will not be shared by others.</a:t>
            </a:r>
          </a:p>
          <a:p>
            <a:pPr eaLnBrk="1" hangingPunct="1">
              <a:spcBef>
                <a:spcPct val="0"/>
              </a:spcBef>
            </a:pPr>
            <a:endParaRPr lang="en-US"/>
          </a:p>
          <a:p>
            <a:pPr eaLnBrk="1" hangingPunct="1">
              <a:spcBef>
                <a:spcPct val="0"/>
              </a:spcBef>
            </a:pPr>
            <a:r>
              <a:rPr lang="en-US"/>
              <a:t>Community cloud lies in between public and private. Here the physical systems are not shared by the public and not given in lease to you rather may be shared by a community.</a:t>
            </a:r>
          </a:p>
          <a:p>
            <a:pPr eaLnBrk="1" hangingPunct="1">
              <a:spcBef>
                <a:spcPct val="0"/>
              </a:spcBef>
            </a:pPr>
            <a:endParaRPr lang="en-US"/>
          </a:p>
          <a:p>
            <a:pPr eaLnBrk="1" hangingPunct="1">
              <a:spcBef>
                <a:spcPct val="0"/>
              </a:spcBef>
            </a:pPr>
            <a:r>
              <a:rPr lang="en-US"/>
              <a:t>With hybrid cloud you can deploy your application partly in private cloud and the remaining in public cloud. This kind of deployment will help you to decide between security and cost.</a:t>
            </a:r>
          </a:p>
          <a:p>
            <a:pPr eaLnBrk="1" hangingPunct="1">
              <a:spcBef>
                <a:spcPct val="0"/>
              </a:spcBef>
            </a:pPr>
            <a:endParaRPr lang="en-US"/>
          </a:p>
          <a:p>
            <a:pPr eaLnBrk="1" hangingPunct="1">
              <a:spcBef>
                <a:spcPct val="0"/>
              </a:spcBef>
            </a:pPr>
            <a:r>
              <a:rPr lang="en-US"/>
              <a:t>Heterogeneous cloud is a special kind of public cloud where you can deploy your application within a number of heterogeneous public cloud provider’s datacenters. Since such a deployment forms a cloud of clouds, sometimes its called sky computing. </a:t>
            </a:r>
            <a:endParaRPr lang="en-IN"/>
          </a:p>
        </p:txBody>
      </p:sp>
    </p:spTree>
    <p:extLst>
      <p:ext uri="{BB962C8B-B14F-4D97-AF65-F5344CB8AC3E}">
        <p14:creationId xmlns:p14="http://schemas.microsoft.com/office/powerpoint/2010/main" val="64290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11-Jul-16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11-Jul-16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11-Jul-16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370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370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fontAlgn="auto">
              <a:spcBef>
                <a:spcPts val="0"/>
              </a:spcBef>
              <a:spcAft>
                <a:spcPts val="0"/>
              </a:spcAft>
              <a:defRPr>
                <a:latin typeface="+mn-lt"/>
                <a:cs typeface="+mn-cs"/>
              </a:defRPr>
            </a:lvl1pPr>
          </a:lstStyle>
          <a:p>
            <a:pPr>
              <a:defRPr/>
            </a:pPr>
            <a:fld id="{1ED6E850-3BE2-4D74-9E0E-4F38F2BE2EEB}" type="datetime1">
              <a:rPr lang="en-US"/>
              <a:pPr>
                <a:defRPr/>
              </a:pPr>
              <a:t>3/15/21</a:t>
            </a:fld>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p:spPr>
        <p:txBody>
          <a:bodyPr/>
          <a:lstStyle>
            <a:lvl1pPr fontAlgn="auto">
              <a:spcBef>
                <a:spcPts val="0"/>
              </a:spcBef>
              <a:spcAft>
                <a:spcPts val="0"/>
              </a:spcAft>
              <a:defRPr>
                <a:latin typeface="+mn-lt"/>
                <a:cs typeface="+mn-cs"/>
              </a:defRPr>
            </a:lvl1pPr>
          </a:lstStyle>
          <a:p>
            <a:pPr>
              <a:defRPr/>
            </a:pPr>
            <a:fld id="{C8B91CFC-2B99-419F-85A7-6C9F229EF14A}" type="slidenum">
              <a:rPr lang="en-US"/>
              <a:pPr>
                <a:defRPr/>
              </a:pPr>
              <a:t>‹#›</a:t>
            </a:fld>
            <a:endParaRPr lang="en-US"/>
          </a:p>
        </p:txBody>
      </p:sp>
    </p:spTree>
    <p:extLst>
      <p:ext uri="{BB962C8B-B14F-4D97-AF65-F5344CB8AC3E}">
        <p14:creationId xmlns:p14="http://schemas.microsoft.com/office/powerpoint/2010/main" val="360643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11-Jul-16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11-Jul-16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11-Jul-16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11-Jul-16</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11-Jul-16</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11-Jul-16</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11-Jul-16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11-Jul-16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11-Jul-16</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nvlpubs.nist.gov/nistpubs/Legacy/SP/nistspecialpublication800-145.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Race_to_the_bottom" TargetMode="Externa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778DF7-EE42-4B2C-A1ED-BA473444F849}"/>
              </a:ext>
            </a:extLst>
          </p:cNvPr>
          <p:cNvSpPr>
            <a:spLocks noGrp="1"/>
          </p:cNvSpPr>
          <p:nvPr>
            <p:ph type="ctrTitle"/>
          </p:nvPr>
        </p:nvSpPr>
        <p:spPr/>
        <p:txBody>
          <a:bodyPr>
            <a:normAutofit fontScale="90000"/>
          </a:bodyPr>
          <a:lstStyle/>
          <a:p>
            <a:r>
              <a:rPr lang="en-GB" altLang="en-US" dirty="0"/>
              <a:t>CSE / T / 423C </a:t>
            </a:r>
            <a:r>
              <a:rPr lang="en-GB" altLang="en-US" dirty="0" smtClean="0"/>
              <a:t/>
            </a:r>
            <a:br>
              <a:rPr lang="en-GB" altLang="en-US" dirty="0" smtClean="0"/>
            </a:br>
            <a:r>
              <a:rPr lang="en-GB" altLang="en-US" dirty="0"/>
              <a:t> Distributed Computing </a:t>
            </a:r>
            <a:br>
              <a:rPr lang="en-GB" altLang="en-US" dirty="0"/>
            </a:br>
            <a:r>
              <a:rPr lang="en-GB" altLang="en-US" dirty="0" smtClean="0"/>
              <a:t>Topic 5: </a:t>
            </a:r>
            <a:r>
              <a:rPr lang="en-IN" dirty="0" smtClean="0"/>
              <a:t>Cloud Computing</a:t>
            </a:r>
            <a:r>
              <a:rPr lang="en-IN" dirty="0"/>
              <a:t/>
            </a:r>
            <a:br>
              <a:rPr lang="en-IN" dirty="0"/>
            </a:br>
            <a:endParaRPr lang="en-IN" dirty="0"/>
          </a:p>
        </p:txBody>
      </p:sp>
      <p:sp>
        <p:nvSpPr>
          <p:cNvPr id="3" name="Subtitle 2">
            <a:extLst>
              <a:ext uri="{FF2B5EF4-FFF2-40B4-BE49-F238E27FC236}">
                <a16:creationId xmlns="" xmlns:a16="http://schemas.microsoft.com/office/drawing/2014/main" id="{0FE131E7-B6B0-4EAD-8881-BA5885DF31B8}"/>
              </a:ext>
            </a:extLst>
          </p:cNvPr>
          <p:cNvSpPr>
            <a:spLocks noGrp="1"/>
          </p:cNvSpPr>
          <p:nvPr>
            <p:ph type="subTitle" idx="1"/>
          </p:nvPr>
        </p:nvSpPr>
        <p:spPr/>
        <p:txBody>
          <a:bodyPr>
            <a:normAutofit fontScale="62500" lnSpcReduction="20000"/>
          </a:bodyPr>
          <a:lstStyle/>
          <a:p>
            <a:pPr algn="l">
              <a:lnSpc>
                <a:spcPct val="90000"/>
              </a:lnSpc>
              <a:defRPr/>
            </a:pPr>
            <a:r>
              <a:rPr lang="en-GB" altLang="en-US" dirty="0">
                <a:solidFill>
                  <a:schemeClr val="tx1"/>
                </a:solidFill>
                <a:ea typeface="Calibri" charset="0"/>
                <a:cs typeface="Calibri" charset="0"/>
              </a:rPr>
              <a:t>Sarbani Roy</a:t>
            </a:r>
          </a:p>
          <a:p>
            <a:pPr algn="l">
              <a:lnSpc>
                <a:spcPct val="90000"/>
              </a:lnSpc>
              <a:defRPr/>
            </a:pPr>
            <a:r>
              <a:rPr lang="en-GB" altLang="en-US" dirty="0">
                <a:solidFill>
                  <a:schemeClr val="tx1"/>
                </a:solidFill>
                <a:ea typeface="Calibri" charset="0"/>
                <a:cs typeface="Calibri" charset="0"/>
              </a:rPr>
              <a:t>Department of Computer Science &amp; Engineering</a:t>
            </a:r>
          </a:p>
          <a:p>
            <a:pPr algn="l">
              <a:lnSpc>
                <a:spcPct val="90000"/>
              </a:lnSpc>
              <a:defRPr/>
            </a:pPr>
            <a:r>
              <a:rPr lang="en-GB" altLang="en-US" dirty="0">
                <a:solidFill>
                  <a:schemeClr val="tx1"/>
                </a:solidFill>
                <a:ea typeface="Calibri" charset="0"/>
                <a:cs typeface="Calibri" charset="0"/>
              </a:rPr>
              <a:t>Jadavpur University </a:t>
            </a:r>
            <a:br>
              <a:rPr lang="en-GB" altLang="en-US" dirty="0">
                <a:solidFill>
                  <a:schemeClr val="tx1"/>
                </a:solidFill>
                <a:ea typeface="Calibri" charset="0"/>
                <a:cs typeface="Calibri" charset="0"/>
              </a:rPr>
            </a:br>
            <a:r>
              <a:rPr lang="en-GB" altLang="en-US" dirty="0">
                <a:solidFill>
                  <a:schemeClr val="tx1"/>
                </a:solidFill>
                <a:ea typeface="Calibri" charset="0"/>
                <a:cs typeface="Calibri" charset="0"/>
              </a:rPr>
              <a:t>E-mail: </a:t>
            </a:r>
            <a:r>
              <a:rPr lang="en-GB" altLang="en-US" dirty="0" err="1">
                <a:solidFill>
                  <a:schemeClr val="tx1"/>
                </a:solidFill>
                <a:ea typeface="Calibri" charset="0"/>
                <a:cs typeface="Calibri" charset="0"/>
              </a:rPr>
              <a:t>sarbani.roy@jadavpuruniversity.in</a:t>
            </a:r>
            <a:r>
              <a:rPr lang="en-GB" altLang="en-US" dirty="0">
                <a:solidFill>
                  <a:schemeClr val="tx1"/>
                </a:solidFill>
                <a:ea typeface="Calibri" charset="0"/>
                <a:cs typeface="Calibri" charset="0"/>
              </a:rPr>
              <a:t> </a:t>
            </a:r>
          </a:p>
          <a:p>
            <a:pPr algn="l">
              <a:lnSpc>
                <a:spcPct val="90000"/>
              </a:lnSpc>
              <a:defRPr/>
            </a:pPr>
            <a:r>
              <a:rPr lang="en-GB" altLang="en-US" dirty="0">
                <a:solidFill>
                  <a:schemeClr val="tx1"/>
                </a:solidFill>
                <a:ea typeface="Calibri" charset="0"/>
                <a:cs typeface="Calibri" charset="0"/>
              </a:rPr>
              <a:t>Room: CC-5-7</a:t>
            </a:r>
          </a:p>
          <a:p>
            <a:pPr algn="l">
              <a:lnSpc>
                <a:spcPct val="90000"/>
              </a:lnSpc>
              <a:defRPr/>
            </a:pPr>
            <a:r>
              <a:rPr lang="en-GB" altLang="en-US" dirty="0">
                <a:solidFill>
                  <a:schemeClr val="tx1"/>
                </a:solidFill>
                <a:ea typeface="Calibri" charset="0"/>
                <a:cs typeface="Calibri" charset="0"/>
              </a:rPr>
              <a:t>Phone: 9051639328</a:t>
            </a:r>
          </a:p>
          <a:p>
            <a:endParaRPr lang="en-IN" dirty="0"/>
          </a:p>
        </p:txBody>
      </p:sp>
      <p:sp>
        <p:nvSpPr>
          <p:cNvPr id="4" name="Slide Number Placeholder 3">
            <a:extLst>
              <a:ext uri="{FF2B5EF4-FFF2-40B4-BE49-F238E27FC236}">
                <a16:creationId xmlns="" xmlns:a16="http://schemas.microsoft.com/office/drawing/2014/main" id="{FCCD618C-2837-4C16-B95C-239AA29A3AA8}"/>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2830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Unacceptable Deficit</a:t>
            </a:r>
          </a:p>
        </p:txBody>
      </p:sp>
      <p:pic>
        <p:nvPicPr>
          <p:cNvPr id="12291" name="Picture 4"/>
          <p:cNvPicPr>
            <a:picLocks noChangeAspect="1" noChangeArrowheads="1"/>
          </p:cNvPicPr>
          <p:nvPr/>
        </p:nvPicPr>
        <p:blipFill>
          <a:blip r:embed="rId2" cstate="print"/>
          <a:srcRect r="3278"/>
          <a:stretch>
            <a:fillRect/>
          </a:stretch>
        </p:blipFill>
        <p:spPr bwMode="auto">
          <a:xfrm>
            <a:off x="457200" y="1600200"/>
            <a:ext cx="7959725" cy="4524375"/>
          </a:xfrm>
          <a:prstGeom prst="rect">
            <a:avLst/>
          </a:prstGeom>
          <a:noFill/>
          <a:ln w="9525">
            <a:noFill/>
            <a:miter lim="800000"/>
            <a:headEnd/>
            <a:tailEnd/>
          </a:ln>
        </p:spPr>
      </p:pic>
      <p:sp>
        <p:nvSpPr>
          <p:cNvPr id="7" name="TextBox 6"/>
          <p:cNvSpPr txBox="1">
            <a:spLocks noChangeArrowheads="1"/>
          </p:cNvSpPr>
          <p:nvPr/>
        </p:nvSpPr>
        <p:spPr bwMode="auto">
          <a:xfrm>
            <a:off x="3182938" y="2095500"/>
            <a:ext cx="792162" cy="369888"/>
          </a:xfrm>
          <a:prstGeom prst="rect">
            <a:avLst/>
          </a:prstGeom>
          <a:noFill/>
          <a:ln w="9525">
            <a:noFill/>
            <a:miter lim="800000"/>
            <a:headEnd/>
            <a:tailEnd/>
          </a:ln>
        </p:spPr>
        <p:txBody>
          <a:bodyPr wrap="none">
            <a:spAutoFit/>
          </a:bodyPr>
          <a:lstStyle/>
          <a:p>
            <a:r>
              <a:rPr lang="en-US">
                <a:latin typeface="Calibri" pitchFamily="34" charset="0"/>
              </a:rPr>
              <a:t>Deficit</a:t>
            </a:r>
          </a:p>
        </p:txBody>
      </p:sp>
      <p:cxnSp>
        <p:nvCxnSpPr>
          <p:cNvPr id="8" name="Straight Arrow Connector 7"/>
          <p:cNvCxnSpPr>
            <a:stCxn id="7" idx="2"/>
          </p:cNvCxnSpPr>
          <p:nvPr/>
        </p:nvCxnSpPr>
        <p:spPr>
          <a:xfrm flipH="1">
            <a:off x="2667000" y="2465388"/>
            <a:ext cx="911225" cy="19542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2"/>
          </p:cNvCxnSpPr>
          <p:nvPr/>
        </p:nvCxnSpPr>
        <p:spPr>
          <a:xfrm>
            <a:off x="3578225" y="2465388"/>
            <a:ext cx="44450" cy="1420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2"/>
          </p:cNvCxnSpPr>
          <p:nvPr/>
        </p:nvCxnSpPr>
        <p:spPr>
          <a:xfrm>
            <a:off x="3578225" y="2465388"/>
            <a:ext cx="1298575" cy="520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96" name="TextBox 16"/>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12297" name="TextBox 17"/>
          <p:cNvSpPr txBox="1">
            <a:spLocks noChangeArrowheads="1"/>
          </p:cNvSpPr>
          <p:nvPr/>
        </p:nvSpPr>
        <p:spPr bwMode="auto">
          <a:xfrm>
            <a:off x="1447800" y="3298825"/>
            <a:ext cx="831850" cy="369888"/>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297113" y="4886325"/>
            <a:ext cx="71437"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3" name="Rectangle 62"/>
          <p:cNvSpPr/>
          <p:nvPr/>
        </p:nvSpPr>
        <p:spPr>
          <a:xfrm>
            <a:off x="2438400" y="4267200"/>
            <a:ext cx="69850" cy="1073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4" name="Rectangle 63"/>
          <p:cNvSpPr/>
          <p:nvPr/>
        </p:nvSpPr>
        <p:spPr>
          <a:xfrm>
            <a:off x="2593975" y="4038600"/>
            <a:ext cx="73025" cy="1292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9" name="Rectangle 68"/>
          <p:cNvSpPr/>
          <p:nvPr/>
        </p:nvSpPr>
        <p:spPr>
          <a:xfrm>
            <a:off x="2733675" y="4114800"/>
            <a:ext cx="71438" cy="1228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0" name="Rectangle 69"/>
          <p:cNvSpPr/>
          <p:nvPr/>
        </p:nvSpPr>
        <p:spPr>
          <a:xfrm>
            <a:off x="2874963" y="4276725"/>
            <a:ext cx="7143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1" name="Rectangle 70"/>
          <p:cNvSpPr/>
          <p:nvPr/>
        </p:nvSpPr>
        <p:spPr>
          <a:xfrm>
            <a:off x="3030538" y="4495800"/>
            <a:ext cx="73025"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2" name="Rectangle 71"/>
          <p:cNvSpPr/>
          <p:nvPr/>
        </p:nvSpPr>
        <p:spPr>
          <a:xfrm>
            <a:off x="3173413" y="4714875"/>
            <a:ext cx="71437" cy="604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3" name="Rectangle 72"/>
          <p:cNvSpPr/>
          <p:nvPr/>
        </p:nvSpPr>
        <p:spPr>
          <a:xfrm>
            <a:off x="3314700" y="4684713"/>
            <a:ext cx="71438" cy="642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4" name="Rectangle 73"/>
          <p:cNvSpPr/>
          <p:nvPr/>
        </p:nvSpPr>
        <p:spPr>
          <a:xfrm>
            <a:off x="3470275" y="3887788"/>
            <a:ext cx="73025" cy="143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5" name="Rectangle 74"/>
          <p:cNvSpPr/>
          <p:nvPr/>
        </p:nvSpPr>
        <p:spPr>
          <a:xfrm>
            <a:off x="3609975" y="3581400"/>
            <a:ext cx="71438" cy="174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6" name="Rectangle 75"/>
          <p:cNvSpPr/>
          <p:nvPr/>
        </p:nvSpPr>
        <p:spPr>
          <a:xfrm>
            <a:off x="3751263" y="3763963"/>
            <a:ext cx="71437" cy="1573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7" name="Rectangle 76"/>
          <p:cNvSpPr/>
          <p:nvPr/>
        </p:nvSpPr>
        <p:spPr>
          <a:xfrm>
            <a:off x="3908425" y="4038600"/>
            <a:ext cx="71438" cy="128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8" name="Rectangle 77"/>
          <p:cNvSpPr/>
          <p:nvPr/>
        </p:nvSpPr>
        <p:spPr>
          <a:xfrm>
            <a:off x="4051300" y="4343400"/>
            <a:ext cx="698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9" name="Rectangle 78"/>
          <p:cNvSpPr/>
          <p:nvPr/>
        </p:nvSpPr>
        <p:spPr>
          <a:xfrm>
            <a:off x="4192588" y="4551363"/>
            <a:ext cx="69850" cy="79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0" name="Rectangle 79"/>
          <p:cNvSpPr/>
          <p:nvPr/>
        </p:nvSpPr>
        <p:spPr>
          <a:xfrm>
            <a:off x="4348163" y="4456113"/>
            <a:ext cx="730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1" name="Rectangle 80"/>
          <p:cNvSpPr/>
          <p:nvPr/>
        </p:nvSpPr>
        <p:spPr>
          <a:xfrm>
            <a:off x="4487863" y="3581400"/>
            <a:ext cx="71437" cy="174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2" name="Rectangle 81"/>
          <p:cNvSpPr/>
          <p:nvPr/>
        </p:nvSpPr>
        <p:spPr>
          <a:xfrm>
            <a:off x="4629150" y="2590800"/>
            <a:ext cx="69850" cy="2752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3" name="Rectangle 82"/>
          <p:cNvSpPr/>
          <p:nvPr/>
        </p:nvSpPr>
        <p:spPr>
          <a:xfrm>
            <a:off x="4784725" y="2466975"/>
            <a:ext cx="73025" cy="2874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4" name="Rectangle 83"/>
          <p:cNvSpPr/>
          <p:nvPr/>
        </p:nvSpPr>
        <p:spPr>
          <a:xfrm>
            <a:off x="4927600" y="2667000"/>
            <a:ext cx="71438" cy="265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5" name="Rectangle 84"/>
          <p:cNvSpPr/>
          <p:nvPr/>
        </p:nvSpPr>
        <p:spPr>
          <a:xfrm>
            <a:off x="5068888" y="2895600"/>
            <a:ext cx="69850" cy="2432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6" name="Rectangle 85"/>
          <p:cNvSpPr/>
          <p:nvPr/>
        </p:nvSpPr>
        <p:spPr>
          <a:xfrm>
            <a:off x="5224463" y="3200400"/>
            <a:ext cx="73025" cy="2117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7" name="Rectangle 86"/>
          <p:cNvSpPr/>
          <p:nvPr/>
        </p:nvSpPr>
        <p:spPr>
          <a:xfrm>
            <a:off x="5364163" y="3505200"/>
            <a:ext cx="71437" cy="182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8" name="Rectangle 87"/>
          <p:cNvSpPr/>
          <p:nvPr/>
        </p:nvSpPr>
        <p:spPr>
          <a:xfrm>
            <a:off x="5505450" y="3765550"/>
            <a:ext cx="71438" cy="157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9" name="Rectangle 88"/>
          <p:cNvSpPr/>
          <p:nvPr/>
        </p:nvSpPr>
        <p:spPr>
          <a:xfrm>
            <a:off x="5661025" y="3962400"/>
            <a:ext cx="73025" cy="1365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338" name="Title 1"/>
          <p:cNvSpPr>
            <a:spLocks noGrp="1"/>
          </p:cNvSpPr>
          <p:nvPr>
            <p:ph type="title"/>
          </p:nvPr>
        </p:nvSpPr>
        <p:spPr/>
        <p:txBody>
          <a:bodyPr/>
          <a:lstStyle/>
          <a:p>
            <a:r>
              <a:rPr lang="en-US"/>
              <a:t>Utility Infrastructure Model</a:t>
            </a: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13340" name="TextBox 5"/>
          <p:cNvSpPr txBox="1">
            <a:spLocks noChangeArrowheads="1"/>
          </p:cNvSpPr>
          <p:nvPr/>
        </p:nvSpPr>
        <p:spPr bwMode="auto">
          <a:xfrm>
            <a:off x="6084888" y="3716338"/>
            <a:ext cx="2159000" cy="1201737"/>
          </a:xfrm>
          <a:prstGeom prst="rect">
            <a:avLst/>
          </a:prstGeom>
          <a:noFill/>
          <a:ln w="9525">
            <a:noFill/>
            <a:miter lim="800000"/>
            <a:headEnd/>
            <a:tailEnd/>
          </a:ln>
        </p:spPr>
        <p:txBody>
          <a:bodyPr>
            <a:spAutoFit/>
          </a:bodyPr>
          <a:lstStyle/>
          <a:p>
            <a:r>
              <a:rPr lang="en-US">
                <a:latin typeface="Calibri" pitchFamily="34" charset="0"/>
              </a:rPr>
              <a:t>Actual Infrastructure Demand</a:t>
            </a:r>
          </a:p>
        </p:txBody>
      </p:sp>
      <p:sp>
        <p:nvSpPr>
          <p:cNvPr id="5" name="Freeform 4"/>
          <p:cNvSpPr/>
          <p:nvPr/>
        </p:nvSpPr>
        <p:spPr>
          <a:xfrm>
            <a:off x="2297113" y="2466975"/>
            <a:ext cx="3575050" cy="2595563"/>
          </a:xfrm>
          <a:custGeom>
            <a:avLst/>
            <a:gdLst>
              <a:gd name="connsiteX0" fmla="*/ 0 w 3202824"/>
              <a:gd name="connsiteY0" fmla="*/ 2594921 h 2594921"/>
              <a:gd name="connsiteX1" fmla="*/ 347623 w 3202824"/>
              <a:gd name="connsiteY1" fmla="*/ 1582279 h 2594921"/>
              <a:gd name="connsiteX2" fmla="*/ 1027755 w 3202824"/>
              <a:gd name="connsiteY2" fmla="*/ 2277526 h 2594921"/>
              <a:gd name="connsiteX3" fmla="*/ 1299808 w 3202824"/>
              <a:gd name="connsiteY3" fmla="*/ 1136415 h 2594921"/>
              <a:gd name="connsiteX4" fmla="*/ 2070624 w 3202824"/>
              <a:gd name="connsiteY4" fmla="*/ 2073486 h 2594921"/>
              <a:gd name="connsiteX5" fmla="*/ 2418247 w 3202824"/>
              <a:gd name="connsiteY5" fmla="*/ 17975 h 2594921"/>
              <a:gd name="connsiteX6" fmla="*/ 3136165 w 3202824"/>
              <a:gd name="connsiteY6" fmla="*/ 1068402 h 2594921"/>
              <a:gd name="connsiteX7" fmla="*/ 3128608 w 3202824"/>
              <a:gd name="connsiteY7" fmla="*/ 1000388 h 2594921"/>
              <a:gd name="connsiteX0" fmla="*/ 0 w 3323852"/>
              <a:gd name="connsiteY0" fmla="*/ 2595582 h 2595582"/>
              <a:gd name="connsiteX1" fmla="*/ 347623 w 3323852"/>
              <a:gd name="connsiteY1" fmla="*/ 1582940 h 2595582"/>
              <a:gd name="connsiteX2" fmla="*/ 1027755 w 3323852"/>
              <a:gd name="connsiteY2" fmla="*/ 2278187 h 2595582"/>
              <a:gd name="connsiteX3" fmla="*/ 1299808 w 3323852"/>
              <a:gd name="connsiteY3" fmla="*/ 1137076 h 2595582"/>
              <a:gd name="connsiteX4" fmla="*/ 2070624 w 3323852"/>
              <a:gd name="connsiteY4" fmla="*/ 2074147 h 2595582"/>
              <a:gd name="connsiteX5" fmla="*/ 2418247 w 3323852"/>
              <a:gd name="connsiteY5" fmla="*/ 18636 h 2595582"/>
              <a:gd name="connsiteX6" fmla="*/ 3136165 w 3323852"/>
              <a:gd name="connsiteY6" fmla="*/ 1069063 h 2595582"/>
              <a:gd name="connsiteX7" fmla="*/ 3302419 w 3323852"/>
              <a:gd name="connsiteY7" fmla="*/ 1257988 h 2595582"/>
              <a:gd name="connsiteX0" fmla="*/ 0 w 3575392"/>
              <a:gd name="connsiteY0" fmla="*/ 2596960 h 2596960"/>
              <a:gd name="connsiteX1" fmla="*/ 347623 w 3575392"/>
              <a:gd name="connsiteY1" fmla="*/ 1584318 h 2596960"/>
              <a:gd name="connsiteX2" fmla="*/ 1027755 w 3575392"/>
              <a:gd name="connsiteY2" fmla="*/ 2279565 h 2596960"/>
              <a:gd name="connsiteX3" fmla="*/ 1299808 w 3575392"/>
              <a:gd name="connsiteY3" fmla="*/ 1138454 h 2596960"/>
              <a:gd name="connsiteX4" fmla="*/ 2070624 w 3575392"/>
              <a:gd name="connsiteY4" fmla="*/ 2075525 h 2596960"/>
              <a:gd name="connsiteX5" fmla="*/ 2418247 w 3575392"/>
              <a:gd name="connsiteY5" fmla="*/ 20014 h 2596960"/>
              <a:gd name="connsiteX6" fmla="*/ 3136165 w 3575392"/>
              <a:gd name="connsiteY6" fmla="*/ 1070441 h 2596960"/>
              <a:gd name="connsiteX7" fmla="*/ 3566915 w 3575392"/>
              <a:gd name="connsiteY7" fmla="*/ 1743016 h 259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5392" h="2596960">
                <a:moveTo>
                  <a:pt x="0" y="2596960"/>
                </a:moveTo>
                <a:cubicBezTo>
                  <a:pt x="88165" y="2117088"/>
                  <a:pt x="176330" y="1637217"/>
                  <a:pt x="347623" y="1584318"/>
                </a:cubicBezTo>
                <a:cubicBezTo>
                  <a:pt x="518916" y="1531419"/>
                  <a:pt x="869058" y="2353876"/>
                  <a:pt x="1027755" y="2279565"/>
                </a:cubicBezTo>
                <a:cubicBezTo>
                  <a:pt x="1186452" y="2205254"/>
                  <a:pt x="1125997" y="1172461"/>
                  <a:pt x="1299808" y="1138454"/>
                </a:cubicBezTo>
                <a:cubicBezTo>
                  <a:pt x="1473619" y="1104447"/>
                  <a:pt x="1884218" y="2261932"/>
                  <a:pt x="2070624" y="2075525"/>
                </a:cubicBezTo>
                <a:cubicBezTo>
                  <a:pt x="2257030" y="1889118"/>
                  <a:pt x="2240657" y="187528"/>
                  <a:pt x="2418247" y="20014"/>
                </a:cubicBezTo>
                <a:cubicBezTo>
                  <a:pt x="2595837" y="-147500"/>
                  <a:pt x="2944720" y="783274"/>
                  <a:pt x="3136165" y="1070441"/>
                </a:cubicBezTo>
                <a:cubicBezTo>
                  <a:pt x="3327610" y="1357608"/>
                  <a:pt x="3629890" y="1858890"/>
                  <a:pt x="3566915" y="1743016"/>
                </a:cubicBezTo>
              </a:path>
            </a:pathLst>
          </a:custGeom>
          <a:ln>
            <a:tailEnd type="triangle"/>
          </a:ln>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dirty="0"/>
          </a:p>
        </p:txBody>
      </p:sp>
      <p:sp>
        <p:nvSpPr>
          <p:cNvPr id="13342" name="TextBox 89"/>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13343" name="TextBox 90"/>
          <p:cNvSpPr txBox="1">
            <a:spLocks noChangeArrowheads="1"/>
          </p:cNvSpPr>
          <p:nvPr/>
        </p:nvSpPr>
        <p:spPr bwMode="auto">
          <a:xfrm>
            <a:off x="1447800" y="3298825"/>
            <a:ext cx="831850" cy="369888"/>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33" name="Slide Number Placeholder 32"/>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30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30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down)">
                                      <p:cBhvr>
                                        <p:cTn id="13" dur="3000"/>
                                        <p:tgtEl>
                                          <p:spTgt spid="6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3000"/>
                                        <p:tgtEl>
                                          <p:spTgt spid="6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down)">
                                      <p:cBhvr>
                                        <p:cTn id="19" dur="3000"/>
                                        <p:tgtEl>
                                          <p:spTgt spid="7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down)">
                                      <p:cBhvr>
                                        <p:cTn id="22" dur="3000"/>
                                        <p:tgtEl>
                                          <p:spTgt spid="7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3000"/>
                                        <p:tgtEl>
                                          <p:spTgt spid="7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3000"/>
                                        <p:tgtEl>
                                          <p:spTgt spid="7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3000"/>
                                        <p:tgtEl>
                                          <p:spTgt spid="7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3000"/>
                                        <p:tgtEl>
                                          <p:spTgt spid="7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down)">
                                      <p:cBhvr>
                                        <p:cTn id="37" dur="3000"/>
                                        <p:tgtEl>
                                          <p:spTgt spid="7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3000"/>
                                        <p:tgtEl>
                                          <p:spTgt spid="7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down)">
                                      <p:cBhvr>
                                        <p:cTn id="43" dur="3000"/>
                                        <p:tgtEl>
                                          <p:spTgt spid="7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down)">
                                      <p:cBhvr>
                                        <p:cTn id="46" dur="3000"/>
                                        <p:tgtEl>
                                          <p:spTgt spid="7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down)">
                                      <p:cBhvr>
                                        <p:cTn id="49" dur="3000"/>
                                        <p:tgtEl>
                                          <p:spTgt spid="8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down)">
                                      <p:cBhvr>
                                        <p:cTn id="52" dur="3000"/>
                                        <p:tgtEl>
                                          <p:spTgt spid="8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down)">
                                      <p:cBhvr>
                                        <p:cTn id="55" dur="3000"/>
                                        <p:tgtEl>
                                          <p:spTgt spid="8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wipe(down)">
                                      <p:cBhvr>
                                        <p:cTn id="58" dur="3000"/>
                                        <p:tgtEl>
                                          <p:spTgt spid="8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wipe(down)">
                                      <p:cBhvr>
                                        <p:cTn id="61" dur="3000"/>
                                        <p:tgtEl>
                                          <p:spTgt spid="8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down)">
                                      <p:cBhvr>
                                        <p:cTn id="64" dur="3000"/>
                                        <p:tgtEl>
                                          <p:spTgt spid="8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down)">
                                      <p:cBhvr>
                                        <p:cTn id="67" dur="3000"/>
                                        <p:tgtEl>
                                          <p:spTgt spid="8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wipe(down)">
                                      <p:cBhvr>
                                        <p:cTn id="70" dur="3000"/>
                                        <p:tgtEl>
                                          <p:spTgt spid="8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wipe(down)">
                                      <p:cBhvr>
                                        <p:cTn id="73" dur="3000"/>
                                        <p:tgtEl>
                                          <p:spTgt spid="8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down)">
                                      <p:cBhvr>
                                        <p:cTn id="76" dur="3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Capacity versus Utilization Curve</a:t>
            </a:r>
          </a:p>
        </p:txBody>
      </p:sp>
      <p:pic>
        <p:nvPicPr>
          <p:cNvPr id="7" name="Content Placeholder 6" descr="curve.jpg"/>
          <p:cNvPicPr>
            <a:picLocks noGrp="1" noChangeAspect="1"/>
          </p:cNvPicPr>
          <p:nvPr>
            <p:ph idx="1"/>
          </p:nvPr>
        </p:nvPicPr>
        <p:blipFill>
          <a:blip r:embed="rId2" cstate="print"/>
          <a:stretch>
            <a:fillRect/>
          </a:stretch>
        </p:blipFill>
        <p:spPr>
          <a:xfrm>
            <a:off x="381000" y="1371599"/>
            <a:ext cx="8153400" cy="4657263"/>
          </a:xfrm>
        </p:spPr>
      </p:pic>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as a Service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100355" name="Picture 3"/>
          <p:cNvPicPr>
            <a:picLocks noChangeAspect="1" noChangeArrowheads="1"/>
          </p:cNvPicPr>
          <p:nvPr/>
        </p:nvPicPr>
        <p:blipFill>
          <a:blip r:embed="rId2" cstate="print"/>
          <a:srcRect/>
          <a:stretch>
            <a:fillRect/>
          </a:stretch>
        </p:blipFill>
        <p:spPr bwMode="auto">
          <a:xfrm>
            <a:off x="381000" y="1524000"/>
            <a:ext cx="8365671" cy="4038600"/>
          </a:xfrm>
          <a:prstGeom prst="rect">
            <a:avLst/>
          </a:prstGeom>
          <a:noFill/>
          <a:ln w="9525">
            <a:noFill/>
            <a:miter lim="800000"/>
            <a:headEnd/>
            <a:tailEnd/>
          </a:ln>
        </p:spPr>
      </p:pic>
    </p:spTree>
    <p:extLst>
      <p:ext uri="{BB962C8B-B14F-4D97-AF65-F5344CB8AC3E}">
        <p14:creationId xmlns:p14="http://schemas.microsoft.com/office/powerpoint/2010/main" val="3688807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X as a Service</a:t>
            </a:r>
            <a:endParaRPr lang="en-US" dirty="0"/>
          </a:p>
        </p:txBody>
      </p:sp>
      <p:sp>
        <p:nvSpPr>
          <p:cNvPr id="3" name="Content Placeholder 2"/>
          <p:cNvSpPr>
            <a:spLocks noGrp="1"/>
          </p:cNvSpPr>
          <p:nvPr>
            <p:ph idx="1"/>
          </p:nvPr>
        </p:nvSpPr>
        <p:spPr/>
        <p:txBody>
          <a:bodyPr>
            <a:normAutofit fontScale="85000" lnSpcReduction="20000"/>
          </a:bodyPr>
          <a:lstStyle/>
          <a:p>
            <a:r>
              <a:rPr lang="en-GB" sz="2800" dirty="0"/>
              <a:t>Terms that are used in this sphere include </a:t>
            </a:r>
          </a:p>
          <a:p>
            <a:pPr lvl="1"/>
            <a:r>
              <a:rPr lang="en-GB" sz="2400" b="1" dirty="0"/>
              <a:t>Infrastructure as a Service </a:t>
            </a:r>
            <a:r>
              <a:rPr lang="en-GB" sz="2400" dirty="0"/>
              <a:t>(</a:t>
            </a:r>
            <a:r>
              <a:rPr lang="en-GB" sz="2400" dirty="0" err="1"/>
              <a:t>IaaS</a:t>
            </a:r>
            <a:r>
              <a:rPr lang="en-GB" sz="2400" dirty="0"/>
              <a:t>)</a:t>
            </a:r>
          </a:p>
          <a:p>
            <a:pPr lvl="2"/>
            <a:r>
              <a:rPr lang="en-US" sz="2000" dirty="0"/>
              <a:t>Providers manage virtualization, servers, hard drives, storage, and networking</a:t>
            </a:r>
          </a:p>
          <a:p>
            <a:pPr lvl="2"/>
            <a:r>
              <a:rPr lang="en-US" sz="1800" dirty="0"/>
              <a:t>Consumers are responsible for managing applications, data, runtime, middleware, and OS(s). </a:t>
            </a:r>
          </a:p>
          <a:p>
            <a:pPr lvl="2"/>
            <a:r>
              <a:rPr lang="en-US" sz="1800" dirty="0"/>
              <a:t>Example- Amazon Web Services , Microsoft Azure, Google Compute Engine etc.</a:t>
            </a:r>
            <a:endParaRPr lang="en-GB" sz="2000" dirty="0"/>
          </a:p>
          <a:p>
            <a:pPr lvl="1"/>
            <a:r>
              <a:rPr lang="en-GB" sz="2400" b="1" dirty="0"/>
              <a:t>Platform as a Servic</a:t>
            </a:r>
            <a:r>
              <a:rPr lang="en-GB" sz="2400" dirty="0"/>
              <a:t>e (</a:t>
            </a:r>
            <a:r>
              <a:rPr lang="en-GB" sz="2400" dirty="0" err="1"/>
              <a:t>PaaS</a:t>
            </a:r>
            <a:r>
              <a:rPr lang="en-GB" sz="2400" dirty="0"/>
              <a:t>)  </a:t>
            </a:r>
          </a:p>
          <a:p>
            <a:pPr lvl="2"/>
            <a:r>
              <a:rPr lang="en-GB" sz="2000" dirty="0"/>
              <a:t>Used for applications and other development</a:t>
            </a:r>
          </a:p>
          <a:p>
            <a:pPr lvl="2"/>
            <a:r>
              <a:rPr lang="en-GB" sz="2000" dirty="0"/>
              <a:t>Provider can manage OS(s), middleware, virtualization, servers, storage, networking </a:t>
            </a:r>
          </a:p>
          <a:p>
            <a:pPr lvl="2"/>
            <a:r>
              <a:rPr lang="en-GB" sz="2000" dirty="0"/>
              <a:t>Consumer (developer) manage the application only</a:t>
            </a:r>
          </a:p>
          <a:p>
            <a:pPr lvl="2"/>
            <a:r>
              <a:rPr lang="en-GB" sz="2000" dirty="0"/>
              <a:t>Example-</a:t>
            </a:r>
            <a:r>
              <a:rPr lang="en-US" sz="2000" dirty="0"/>
              <a:t> web sites, web applications, etc.</a:t>
            </a:r>
            <a:endParaRPr lang="en-GB" sz="2000" dirty="0"/>
          </a:p>
          <a:p>
            <a:pPr lvl="1"/>
            <a:r>
              <a:rPr lang="en-GB" sz="2400" b="1" dirty="0"/>
              <a:t>Software as a Service </a:t>
            </a:r>
            <a:r>
              <a:rPr lang="en-GB" sz="2400" dirty="0"/>
              <a:t>(</a:t>
            </a:r>
            <a:r>
              <a:rPr lang="en-GB" sz="2400" dirty="0" err="1"/>
              <a:t>SaaS</a:t>
            </a:r>
            <a:r>
              <a:rPr lang="en-GB" sz="2400" dirty="0"/>
              <a:t>)</a:t>
            </a:r>
          </a:p>
          <a:p>
            <a:pPr lvl="2"/>
            <a:r>
              <a:rPr lang="en-GB" sz="2000" dirty="0"/>
              <a:t>Deliver applications to the consumer</a:t>
            </a:r>
          </a:p>
          <a:p>
            <a:pPr lvl="2"/>
            <a:r>
              <a:rPr lang="en-GB" sz="2000" dirty="0"/>
              <a:t>Everything managed by provider- applications, runtime, data, middleware, OS(s), virtualization, server, storage, networking</a:t>
            </a:r>
          </a:p>
          <a:p>
            <a:pPr lvl="2"/>
            <a:r>
              <a:rPr lang="en-GB" sz="2000" dirty="0"/>
              <a:t>Example- email and collaboration, customer relationship management etc.</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normAutofit fontScale="92500" lnSpcReduction="10000"/>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normAutofit fontScale="92500" lnSpcReduction="20000"/>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normAutofit fontScale="92500" lnSpcReduction="10000"/>
          </a:bodyPr>
          <a:lstStyle/>
          <a:p>
            <a:r>
              <a:rPr lang="en-US" sz="2000" b="1" dirty="0" err="1"/>
              <a:t>IaaS</a:t>
            </a:r>
            <a:r>
              <a:rPr lang="en-US" sz="2000" b="1" dirty="0"/>
              <a:t> is the deployment platform that abstract the infrastructure.</a:t>
            </a:r>
            <a:r>
              <a:rPr lang="en-US" dirty="0"/>
              <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sz="2000" dirty="0"/>
              <a:t>Platform as a Service - </a:t>
            </a:r>
            <a:r>
              <a:rPr lang="en-US" sz="2000" dirty="0" err="1"/>
              <a:t>PaaS</a:t>
            </a:r>
            <a:endParaRPr lang="en-US" sz="2000" dirty="0"/>
          </a:p>
          <a:p>
            <a:pPr lvl="1"/>
            <a:r>
              <a:rPr lang="en-US" sz="2000" dirty="0"/>
              <a:t>The capability provided to the consumer is to deploy onto the cloud infrastructure consumer-created or acquired applications created using programming languages and tools supported by the provider.</a:t>
            </a:r>
          </a:p>
          <a:p>
            <a:pPr lvl="1"/>
            <a:r>
              <a:rPr lang="en-US" sz="2000" dirty="0"/>
              <a:t>The consumer does not manage or control the underlying cloud infrastructure including network, servers, operating systems, or storage, but has control over the deployed applications and possibly application hosting environment configurations</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28625" y="1131094"/>
            <a:ext cx="7886700" cy="994172"/>
          </a:xfrm>
        </p:spPr>
        <p:txBody>
          <a:bodyPr/>
          <a:lstStyle/>
          <a:p>
            <a:r>
              <a:rPr lang="en-US" altLang="en-US" sz="3000" dirty="0"/>
              <a:t>Cloud </a:t>
            </a:r>
            <a:r>
              <a:rPr lang="en-US" altLang="en-US" sz="3000" dirty="0"/>
              <a:t>Computing</a:t>
            </a:r>
            <a:endParaRPr lang="en-US" altLang="en-US" sz="3000"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0" y="2125266"/>
            <a:ext cx="4181475" cy="3263503"/>
          </a:xfrm>
        </p:spPr>
      </p:pic>
      <p:sp>
        <p:nvSpPr>
          <p:cNvPr id="1741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defRPr>
            </a:lvl1pPr>
            <a:lvl2pPr marL="557213" indent="-214313">
              <a:lnSpc>
                <a:spcPct val="90000"/>
              </a:lnSpc>
              <a:spcBef>
                <a:spcPts val="375"/>
              </a:spcBef>
              <a:buFont typeface="Arial" charset="0"/>
              <a:buChar char="•"/>
              <a:defRPr sz="1800">
                <a:solidFill>
                  <a:schemeClr val="tx1"/>
                </a:solidFill>
                <a:latin typeface="Calibri" charset="0"/>
              </a:defRPr>
            </a:lvl2pPr>
            <a:lvl3pPr marL="857250" indent="-171450">
              <a:lnSpc>
                <a:spcPct val="90000"/>
              </a:lnSpc>
              <a:spcBef>
                <a:spcPts val="375"/>
              </a:spcBef>
              <a:buFont typeface="Arial" charset="0"/>
              <a:buChar char="•"/>
              <a:defRPr sz="1500">
                <a:solidFill>
                  <a:schemeClr val="tx1"/>
                </a:solidFill>
                <a:latin typeface="Calibri" charset="0"/>
              </a:defRPr>
            </a:lvl3pPr>
            <a:lvl4pPr marL="1200150" indent="-171450">
              <a:lnSpc>
                <a:spcPct val="90000"/>
              </a:lnSpc>
              <a:spcBef>
                <a:spcPts val="375"/>
              </a:spcBef>
              <a:buFont typeface="Arial" charset="0"/>
              <a:buChar char="•"/>
              <a:defRPr>
                <a:solidFill>
                  <a:schemeClr val="tx1"/>
                </a:solidFill>
                <a:latin typeface="Calibri" charset="0"/>
              </a:defRPr>
            </a:lvl4pPr>
            <a:lvl5pPr marL="1543050" indent="-171450">
              <a:lnSpc>
                <a:spcPct val="90000"/>
              </a:lnSpc>
              <a:spcBef>
                <a:spcPts val="375"/>
              </a:spcBef>
              <a:buFont typeface="Arial" charset="0"/>
              <a:buChar char="•"/>
              <a:defRPr>
                <a:solidFill>
                  <a:schemeClr val="tx1"/>
                </a:solidFill>
                <a:latin typeface="Calibri" charset="0"/>
              </a:defRPr>
            </a:lvl5pPr>
            <a:lvl6pPr marL="1885950" indent="-171450" eaLnBrk="0" fontAlgn="base" hangingPunct="0">
              <a:lnSpc>
                <a:spcPct val="90000"/>
              </a:lnSpc>
              <a:spcBef>
                <a:spcPts val="375"/>
              </a:spcBef>
              <a:spcAft>
                <a:spcPct val="0"/>
              </a:spcAft>
              <a:buFont typeface="Arial" charset="0"/>
              <a:buChar char="•"/>
              <a:defRPr>
                <a:solidFill>
                  <a:schemeClr val="tx1"/>
                </a:solidFill>
                <a:latin typeface="Calibri" charset="0"/>
              </a:defRPr>
            </a:lvl6pPr>
            <a:lvl7pPr marL="2228850" indent="-171450" eaLnBrk="0" fontAlgn="base" hangingPunct="0">
              <a:lnSpc>
                <a:spcPct val="90000"/>
              </a:lnSpc>
              <a:spcBef>
                <a:spcPts val="375"/>
              </a:spcBef>
              <a:spcAft>
                <a:spcPct val="0"/>
              </a:spcAft>
              <a:buFont typeface="Arial" charset="0"/>
              <a:buChar char="•"/>
              <a:defRPr>
                <a:solidFill>
                  <a:schemeClr val="tx1"/>
                </a:solidFill>
                <a:latin typeface="Calibri" charset="0"/>
              </a:defRPr>
            </a:lvl7pPr>
            <a:lvl8pPr marL="2571750" indent="-171450" eaLnBrk="0" fontAlgn="base" hangingPunct="0">
              <a:lnSpc>
                <a:spcPct val="90000"/>
              </a:lnSpc>
              <a:spcBef>
                <a:spcPts val="375"/>
              </a:spcBef>
              <a:spcAft>
                <a:spcPct val="0"/>
              </a:spcAft>
              <a:buFont typeface="Arial" charset="0"/>
              <a:buChar char="•"/>
              <a:defRPr>
                <a:solidFill>
                  <a:schemeClr val="tx1"/>
                </a:solidFill>
                <a:latin typeface="Calibri" charset="0"/>
              </a:defRPr>
            </a:lvl8pPr>
            <a:lvl9pPr marL="2914650" indent="-171450" eaLnBrk="0" fontAlgn="base" hangingPunct="0">
              <a:lnSpc>
                <a:spcPct val="90000"/>
              </a:lnSpc>
              <a:spcBef>
                <a:spcPts val="375"/>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fld id="{1043CD9F-2841-A44C-88DF-ABC82F42DD12}" type="datetime1">
              <a:rPr lang="en-IN" altLang="en-US" sz="900">
                <a:solidFill>
                  <a:srgbClr val="898989"/>
                </a:solidFill>
              </a:rPr>
              <a:t>15/03/21</a:t>
            </a:fld>
            <a:endParaRPr lang="en-IN" altLang="en-US" sz="900">
              <a:solidFill>
                <a:srgbClr val="898989"/>
              </a:solidFill>
            </a:endParaRP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defRPr>
            </a:lvl1pPr>
            <a:lvl2pPr marL="557213" indent="-214313">
              <a:lnSpc>
                <a:spcPct val="90000"/>
              </a:lnSpc>
              <a:spcBef>
                <a:spcPts val="375"/>
              </a:spcBef>
              <a:buFont typeface="Arial" charset="0"/>
              <a:buChar char="•"/>
              <a:defRPr sz="1800">
                <a:solidFill>
                  <a:schemeClr val="tx1"/>
                </a:solidFill>
                <a:latin typeface="Calibri" charset="0"/>
              </a:defRPr>
            </a:lvl2pPr>
            <a:lvl3pPr marL="857250" indent="-171450">
              <a:lnSpc>
                <a:spcPct val="90000"/>
              </a:lnSpc>
              <a:spcBef>
                <a:spcPts val="375"/>
              </a:spcBef>
              <a:buFont typeface="Arial" charset="0"/>
              <a:buChar char="•"/>
              <a:defRPr sz="1500">
                <a:solidFill>
                  <a:schemeClr val="tx1"/>
                </a:solidFill>
                <a:latin typeface="Calibri" charset="0"/>
              </a:defRPr>
            </a:lvl3pPr>
            <a:lvl4pPr marL="1200150" indent="-171450">
              <a:lnSpc>
                <a:spcPct val="90000"/>
              </a:lnSpc>
              <a:spcBef>
                <a:spcPts val="375"/>
              </a:spcBef>
              <a:buFont typeface="Arial" charset="0"/>
              <a:buChar char="•"/>
              <a:defRPr>
                <a:solidFill>
                  <a:schemeClr val="tx1"/>
                </a:solidFill>
                <a:latin typeface="Calibri" charset="0"/>
              </a:defRPr>
            </a:lvl4pPr>
            <a:lvl5pPr marL="1543050" indent="-171450">
              <a:lnSpc>
                <a:spcPct val="90000"/>
              </a:lnSpc>
              <a:spcBef>
                <a:spcPts val="375"/>
              </a:spcBef>
              <a:buFont typeface="Arial" charset="0"/>
              <a:buChar char="•"/>
              <a:defRPr>
                <a:solidFill>
                  <a:schemeClr val="tx1"/>
                </a:solidFill>
                <a:latin typeface="Calibri" charset="0"/>
              </a:defRPr>
            </a:lvl5pPr>
            <a:lvl6pPr marL="1885950" indent="-171450" eaLnBrk="0" fontAlgn="base" hangingPunct="0">
              <a:lnSpc>
                <a:spcPct val="90000"/>
              </a:lnSpc>
              <a:spcBef>
                <a:spcPts val="375"/>
              </a:spcBef>
              <a:spcAft>
                <a:spcPct val="0"/>
              </a:spcAft>
              <a:buFont typeface="Arial" charset="0"/>
              <a:buChar char="•"/>
              <a:defRPr>
                <a:solidFill>
                  <a:schemeClr val="tx1"/>
                </a:solidFill>
                <a:latin typeface="Calibri" charset="0"/>
              </a:defRPr>
            </a:lvl6pPr>
            <a:lvl7pPr marL="2228850" indent="-171450" eaLnBrk="0" fontAlgn="base" hangingPunct="0">
              <a:lnSpc>
                <a:spcPct val="90000"/>
              </a:lnSpc>
              <a:spcBef>
                <a:spcPts val="375"/>
              </a:spcBef>
              <a:spcAft>
                <a:spcPct val="0"/>
              </a:spcAft>
              <a:buFont typeface="Arial" charset="0"/>
              <a:buChar char="•"/>
              <a:defRPr>
                <a:solidFill>
                  <a:schemeClr val="tx1"/>
                </a:solidFill>
                <a:latin typeface="Calibri" charset="0"/>
              </a:defRPr>
            </a:lvl7pPr>
            <a:lvl8pPr marL="2571750" indent="-171450" eaLnBrk="0" fontAlgn="base" hangingPunct="0">
              <a:lnSpc>
                <a:spcPct val="90000"/>
              </a:lnSpc>
              <a:spcBef>
                <a:spcPts val="375"/>
              </a:spcBef>
              <a:spcAft>
                <a:spcPct val="0"/>
              </a:spcAft>
              <a:buFont typeface="Arial" charset="0"/>
              <a:buChar char="•"/>
              <a:defRPr>
                <a:solidFill>
                  <a:schemeClr val="tx1"/>
                </a:solidFill>
                <a:latin typeface="Calibri" charset="0"/>
              </a:defRPr>
            </a:lvl8pPr>
            <a:lvl9pPr marL="2914650" indent="-171450" eaLnBrk="0" fontAlgn="base" hangingPunct="0">
              <a:lnSpc>
                <a:spcPct val="90000"/>
              </a:lnSpc>
              <a:spcBef>
                <a:spcPts val="375"/>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IN" altLang="en-US" sz="900">
                <a:solidFill>
                  <a:srgbClr val="898989"/>
                </a:solidFill>
              </a:rPr>
              <a:t>Sarbani Roy, Jadavpur University</a:t>
            </a:r>
          </a:p>
        </p:txBody>
      </p:sp>
      <p:sp>
        <p:nvSpPr>
          <p:cNvPr id="3" name="Rectangle 2"/>
          <p:cNvSpPr>
            <a:spLocks noChangeArrowheads="1"/>
          </p:cNvSpPr>
          <p:nvPr/>
        </p:nvSpPr>
        <p:spPr bwMode="auto">
          <a:xfrm>
            <a:off x="628650" y="5273279"/>
            <a:ext cx="7286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050">
                <a:hlinkClick r:id="rId3"/>
              </a:rPr>
              <a:t>https://nvlpubs.nist.gov/nistpubs/Legacy/SP/nistspecialpublication800-145.pdf</a:t>
            </a:r>
            <a:endParaRPr lang="en-US" altLang="en-US" sz="1050"/>
          </a:p>
        </p:txBody>
      </p:sp>
      <p:sp>
        <p:nvSpPr>
          <p:cNvPr id="4" name="Rectangle 3"/>
          <p:cNvSpPr>
            <a:spLocks noChangeArrowheads="1"/>
          </p:cNvSpPr>
          <p:nvPr/>
        </p:nvSpPr>
        <p:spPr bwMode="auto">
          <a:xfrm>
            <a:off x="428625" y="2125266"/>
            <a:ext cx="37052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just">
              <a:lnSpc>
                <a:spcPct val="100000"/>
              </a:lnSpc>
              <a:spcBef>
                <a:spcPct val="0"/>
              </a:spcBef>
              <a:buFontTx/>
              <a:buNone/>
            </a:pPr>
            <a:r>
              <a:rPr lang="en-US" altLang="en-US" sz="1500"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a:t>
            </a:r>
          </a:p>
        </p:txBody>
      </p:sp>
      <p:sp>
        <p:nvSpPr>
          <p:cNvPr id="5" name="Slide Number Placeholder 4"/>
          <p:cNvSpPr>
            <a:spLocks noGrp="1"/>
          </p:cNvSpPr>
          <p:nvPr>
            <p:ph type="sldNum" sz="quarter" idx="12"/>
          </p:nvPr>
        </p:nvSpPr>
        <p:spPr/>
        <p:txBody>
          <a:bodyPr/>
          <a:lstStyle/>
          <a:p>
            <a:fld id="{2E5C3ED2-3AAD-3B45-8244-B1782E118B54}" type="slidenum">
              <a:rPr lang="en-US" smtClean="0"/>
              <a:t>2</a:t>
            </a:fld>
            <a:endParaRPr lang="en-US"/>
          </a:p>
        </p:txBody>
      </p:sp>
    </p:spTree>
    <p:extLst>
      <p:ext uri="{BB962C8B-B14F-4D97-AF65-F5344CB8AC3E}">
        <p14:creationId xmlns:p14="http://schemas.microsoft.com/office/powerpoint/2010/main" val="896868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normAutofit lnSpcReduction="10000"/>
          </a:bodyPr>
          <a:lstStyle/>
          <a:p>
            <a:r>
              <a:rPr lang="en-US" dirty="0"/>
              <a:t>System architecture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sz="2000" dirty="0"/>
              <a:t>Enabling technique – </a:t>
            </a:r>
            <a:r>
              <a:rPr lang="en-US" sz="2000" b="1" dirty="0"/>
              <a:t>Runtime Environment Design</a:t>
            </a:r>
          </a:p>
          <a:p>
            <a:pPr lvl="1"/>
            <a:r>
              <a:rPr lang="en-US" sz="2000" dirty="0"/>
              <a:t>Runtime environment refers to collection of software services available. Usually implemented by a collection of program libraries.</a:t>
            </a:r>
          </a:p>
          <a:p>
            <a:r>
              <a:rPr lang="en-US" sz="2000" dirty="0"/>
              <a:t>Common properties in Runtime Environment :</a:t>
            </a:r>
          </a:p>
          <a:p>
            <a:pPr lvl="1"/>
            <a:r>
              <a:rPr lang="en-US" sz="2000" dirty="0"/>
              <a:t>Manageability and Interoperability</a:t>
            </a:r>
          </a:p>
          <a:p>
            <a:pPr lvl="1"/>
            <a:r>
              <a:rPr lang="en-US" sz="2000" dirty="0"/>
              <a:t>Performance and Optimization</a:t>
            </a:r>
          </a:p>
          <a:p>
            <a:pPr lvl="1"/>
            <a:r>
              <a:rPr lang="en-US" sz="2000" dirty="0"/>
              <a:t>Availability and Reliability</a:t>
            </a:r>
          </a:p>
          <a:p>
            <a:pPr lvl="1"/>
            <a:r>
              <a:rPr lang="en-US" sz="2000"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5181600" y="3200401"/>
            <a:ext cx="3920174" cy="29424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normAutofit fontScale="92500" lnSpcReduction="20000"/>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normAutofit lnSpcReduction="10000"/>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sz="2000" dirty="0"/>
              <a:t>Software as a Service - </a:t>
            </a:r>
            <a:r>
              <a:rPr lang="en-US" sz="2000" dirty="0" err="1"/>
              <a:t>SaaS</a:t>
            </a:r>
            <a:endParaRPr lang="en-US" sz="2000" dirty="0"/>
          </a:p>
          <a:p>
            <a:pPr lvl="1"/>
            <a:r>
              <a:rPr lang="en-US" sz="2000"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sz="2000" dirty="0"/>
              <a:t>The consumer does not manage or control the underlying cloud infrastructure including network, servers, operating systems, storage, or even individual application capabilities, with the possible exception of limited user-specific application configuration settings</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normAutofit/>
          </a:bodyPr>
          <a:lstStyle/>
          <a:p>
            <a:r>
              <a:rPr lang="en-US" sz="2200" dirty="0"/>
              <a:t>Enabling Technique – </a:t>
            </a:r>
            <a:r>
              <a:rPr lang="en-US" sz="2200" b="1" dirty="0"/>
              <a:t>Web Service</a:t>
            </a:r>
          </a:p>
          <a:p>
            <a:pPr lvl="1"/>
            <a:r>
              <a:rPr lang="en-US" sz="2200" dirty="0"/>
              <a:t>Web 2.0 is the trend of using the full potential of the web</a:t>
            </a:r>
          </a:p>
          <a:p>
            <a:pPr lvl="2"/>
            <a:r>
              <a:rPr lang="en-US" sz="2200" dirty="0"/>
              <a:t>Viewing the Internet as a computing platform</a:t>
            </a:r>
          </a:p>
          <a:p>
            <a:pPr lvl="2"/>
            <a:r>
              <a:rPr lang="en-US" sz="2200" dirty="0"/>
              <a:t>Running interactive applications through a web browser</a:t>
            </a:r>
          </a:p>
          <a:p>
            <a:pPr lvl="2"/>
            <a:r>
              <a:rPr lang="en-US" sz="2200" dirty="0"/>
              <a:t>Leveraging interconnectivity and mobility of devices</a:t>
            </a:r>
          </a:p>
          <a:p>
            <a:pPr lvl="2"/>
            <a:r>
              <a:rPr lang="en-US" sz="2200" dirty="0"/>
              <a:t>Enhanced effectiveness with greater human participation</a:t>
            </a:r>
          </a:p>
          <a:p>
            <a:r>
              <a:rPr lang="en-US" sz="2200" dirty="0"/>
              <a:t>Properties provided by Internet :</a:t>
            </a:r>
          </a:p>
          <a:p>
            <a:pPr lvl="1"/>
            <a:r>
              <a:rPr lang="en-US" sz="2200"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235109" y="3920734"/>
            <a:ext cx="3451691"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normAutofit fontScale="77500" lnSpcReduction="20000"/>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normAutofit/>
          </a:bodyPr>
          <a:lstStyle/>
          <a:p>
            <a:r>
              <a:rPr lang="en-US" sz="2000" dirty="0"/>
              <a:t>Provide service – </a:t>
            </a:r>
            <a:r>
              <a:rPr lang="en-US" sz="2000" b="1" dirty="0"/>
              <a:t>Web Portal</a:t>
            </a:r>
          </a:p>
          <a:p>
            <a:pPr lvl="1"/>
            <a:r>
              <a:rPr lang="en-US" sz="2000" dirty="0"/>
              <a:t>Apart from the standard search engine feature, web portals offer other services such as e-mail, news, stock prices, information, databases and entertainment.</a:t>
            </a:r>
          </a:p>
          <a:p>
            <a:pPr lvl="1"/>
            <a:r>
              <a:rPr lang="en-US" sz="2000" dirty="0"/>
              <a:t>Portals provide a way for enterprises to provide a consistent look and feel with access control and procedures for multiple applications and databases, which otherwise would have been different entities altogether</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38" y="1000125"/>
            <a:ext cx="8501062" cy="5214938"/>
          </a:xfrm>
        </p:spPr>
        <p:txBody>
          <a:bodyPr>
            <a:noAutofit/>
          </a:bodyPr>
          <a:lstStyle/>
          <a:p>
            <a:pPr algn="just">
              <a:lnSpc>
                <a:spcPct val="90000"/>
              </a:lnSpc>
            </a:pPr>
            <a:r>
              <a:rPr lang="en-US" sz="2400" dirty="0">
                <a:solidFill>
                  <a:schemeClr val="tx1"/>
                </a:solidFill>
                <a:cs typeface="Times New Roman" pitchFamily="18" charset="0"/>
              </a:rPr>
              <a:t>Multi-tenancy</a:t>
            </a:r>
          </a:p>
          <a:p>
            <a:pPr marL="457200" lvl="1" indent="0" algn="just">
              <a:lnSpc>
                <a:spcPct val="90000"/>
              </a:lnSpc>
              <a:buNone/>
            </a:pPr>
            <a:r>
              <a:rPr lang="en-US" sz="2400" dirty="0">
                <a:cs typeface="Times New Roman" pitchFamily="18" charset="0"/>
              </a:rPr>
              <a:t>- </a:t>
            </a:r>
            <a:r>
              <a:rPr lang="en-US" sz="2400" dirty="0">
                <a:solidFill>
                  <a:schemeClr val="tx1"/>
                </a:solidFill>
                <a:cs typeface="Times New Roman" pitchFamily="18" charset="0"/>
              </a:rPr>
              <a:t>Resources are shared among a large pool of users. This reduces </a:t>
            </a:r>
            <a:r>
              <a:rPr lang="en-US" sz="2400" dirty="0">
                <a:solidFill>
                  <a:schemeClr val="hlink"/>
                </a:solidFill>
                <a:cs typeface="Times New Roman" pitchFamily="18" charset="0"/>
              </a:rPr>
              <a:t>Total Cost of Ownership(TCO)</a:t>
            </a:r>
            <a:r>
              <a:rPr lang="en-US" sz="2400" dirty="0">
                <a:solidFill>
                  <a:schemeClr val="tx1"/>
                </a:solidFill>
                <a:cs typeface="Times New Roman" pitchFamily="18" charset="0"/>
              </a:rPr>
              <a:t> from providers point of view and </a:t>
            </a:r>
            <a:r>
              <a:rPr lang="en-US" sz="2400" dirty="0">
                <a:solidFill>
                  <a:schemeClr val="hlink"/>
                </a:solidFill>
                <a:cs typeface="Times New Roman" pitchFamily="18" charset="0"/>
              </a:rPr>
              <a:t>Total Cost of Provisioning(TCP)</a:t>
            </a:r>
            <a:r>
              <a:rPr lang="en-US" sz="2400" dirty="0">
                <a:solidFill>
                  <a:schemeClr val="tx1"/>
                </a:solidFill>
                <a:cs typeface="Times New Roman" pitchFamily="18" charset="0"/>
              </a:rPr>
              <a:t> from the users point of view</a:t>
            </a:r>
            <a:endParaRPr lang="en-US" sz="2400" b="1" dirty="0">
              <a:solidFill>
                <a:schemeClr val="tx1"/>
              </a:solidFill>
            </a:endParaRPr>
          </a:p>
          <a:p>
            <a:pPr algn="just" eaLnBrk="1" hangingPunct="1">
              <a:lnSpc>
                <a:spcPct val="90000"/>
              </a:lnSpc>
            </a:pPr>
            <a:r>
              <a:rPr lang="en-US" sz="2400" dirty="0">
                <a:solidFill>
                  <a:schemeClr val="tx1"/>
                </a:solidFill>
              </a:rPr>
              <a:t>Agility</a:t>
            </a:r>
          </a:p>
          <a:p>
            <a:pPr marL="457200" lvl="1" indent="0" algn="just" eaLnBrk="1" hangingPunct="1">
              <a:lnSpc>
                <a:spcPct val="90000"/>
              </a:lnSpc>
              <a:buClr>
                <a:schemeClr val="tx1"/>
              </a:buClr>
              <a:buNone/>
            </a:pPr>
            <a:r>
              <a:rPr lang="en-US" sz="2400" dirty="0"/>
              <a:t>-	</a:t>
            </a:r>
            <a:r>
              <a:rPr lang="en-US" sz="2400" dirty="0">
                <a:solidFill>
                  <a:schemeClr val="tx1"/>
                </a:solidFill>
              </a:rPr>
              <a:t>Rapid and inexpensive re-provisioning of resources</a:t>
            </a:r>
          </a:p>
          <a:p>
            <a:pPr algn="just" eaLnBrk="1" hangingPunct="1">
              <a:lnSpc>
                <a:spcPct val="90000"/>
              </a:lnSpc>
            </a:pPr>
            <a:r>
              <a:rPr lang="en-US" sz="2400" dirty="0">
                <a:solidFill>
                  <a:schemeClr val="tx1"/>
                </a:solidFill>
                <a:cs typeface="Times New Roman" pitchFamily="18" charset="0"/>
              </a:rPr>
              <a:t>Pervasive</a:t>
            </a:r>
          </a:p>
          <a:p>
            <a:pPr marL="457200" lvl="1" indent="0" algn="just" eaLnBrk="1" hangingPunct="1">
              <a:lnSpc>
                <a:spcPct val="90000"/>
              </a:lnSpc>
              <a:buNone/>
            </a:pPr>
            <a:r>
              <a:rPr lang="en-US" sz="2400" dirty="0">
                <a:solidFill>
                  <a:schemeClr val="tx1"/>
                </a:solidFill>
                <a:cs typeface="Times New Roman" pitchFamily="18" charset="0"/>
              </a:rPr>
              <a:t>-	Accessing resources any time any where </a:t>
            </a:r>
          </a:p>
          <a:p>
            <a:pPr algn="just" eaLnBrk="1" hangingPunct="1">
              <a:lnSpc>
                <a:spcPct val="90000"/>
              </a:lnSpc>
            </a:pPr>
            <a:r>
              <a:rPr lang="en-US" sz="2400" dirty="0">
                <a:solidFill>
                  <a:schemeClr val="tx1"/>
                </a:solidFill>
                <a:cs typeface="Times New Roman" pitchFamily="18" charset="0"/>
              </a:rPr>
              <a:t>Elastic</a:t>
            </a:r>
          </a:p>
          <a:p>
            <a:pPr marL="457200" lvl="1" indent="0" algn="just" eaLnBrk="1" hangingPunct="1">
              <a:lnSpc>
                <a:spcPct val="90000"/>
              </a:lnSpc>
              <a:buNone/>
            </a:pPr>
            <a:r>
              <a:rPr lang="en-US" sz="2400" dirty="0">
                <a:solidFill>
                  <a:schemeClr val="tx1"/>
                </a:solidFill>
                <a:cs typeface="Times New Roman" pitchFamily="18" charset="0"/>
              </a:rPr>
              <a:t>- Resources can be scaled up or scaled down on-demand</a:t>
            </a:r>
          </a:p>
          <a:p>
            <a:pPr algn="just" eaLnBrk="1" hangingPunct="1">
              <a:lnSpc>
                <a:spcPct val="90000"/>
              </a:lnSpc>
            </a:pPr>
            <a:r>
              <a:rPr lang="en-US" sz="2400" dirty="0">
                <a:solidFill>
                  <a:schemeClr val="tx1"/>
                </a:solidFill>
                <a:cs typeface="Times New Roman" pitchFamily="18" charset="0"/>
              </a:rPr>
              <a:t>Pay-per-use</a:t>
            </a:r>
          </a:p>
          <a:p>
            <a:pPr marL="457200" lvl="1" indent="0" algn="just" eaLnBrk="1" hangingPunct="1">
              <a:lnSpc>
                <a:spcPct val="90000"/>
              </a:lnSpc>
              <a:buNone/>
            </a:pPr>
            <a:r>
              <a:rPr lang="en-US" sz="2400" dirty="0">
                <a:solidFill>
                  <a:schemeClr val="tx1"/>
                </a:solidFill>
                <a:cs typeface="Times New Roman" pitchFamily="18" charset="0"/>
              </a:rPr>
              <a:t>- Pay for resources per minute or per hour or  per  web request or per use of CPU cycles </a:t>
            </a:r>
          </a:p>
          <a:p>
            <a:pPr algn="just" eaLnBrk="1" hangingPunct="1">
              <a:lnSpc>
                <a:spcPct val="90000"/>
              </a:lnSpc>
              <a:buFont typeface="Wingdings" pitchFamily="2" charset="2"/>
              <a:buChar char="q"/>
            </a:pPr>
            <a:endParaRPr lang="en-US" sz="2400" i="1" dirty="0">
              <a:solidFill>
                <a:schemeClr val="tx1"/>
              </a:solidFill>
              <a:cs typeface="Times New Roman" pitchFamily="18" charset="0"/>
            </a:endParaRPr>
          </a:p>
          <a:p>
            <a:pPr algn="just" eaLnBrk="1" hangingPunct="1">
              <a:lnSpc>
                <a:spcPct val="90000"/>
              </a:lnSpc>
              <a:buFont typeface="Arial" charset="0"/>
              <a:buNone/>
            </a:pPr>
            <a:endParaRPr lang="en-IN" sz="2400" dirty="0"/>
          </a:p>
        </p:txBody>
      </p:sp>
      <p:sp>
        <p:nvSpPr>
          <p:cNvPr id="4" name="Rectangle 2"/>
          <p:cNvSpPr>
            <a:spLocks noGrp="1" noChangeArrowheads="1"/>
          </p:cNvSpPr>
          <p:nvPr>
            <p:ph type="title" sz="quarter"/>
          </p:nvPr>
        </p:nvSpPr>
        <p:spPr>
          <a:xfrm>
            <a:off x="342900" y="219074"/>
            <a:ext cx="8229600" cy="847725"/>
          </a:xfrm>
        </p:spPr>
        <p:txBody>
          <a:bodyPr rtlCol="0">
            <a:normAutofit/>
          </a:bodyPr>
          <a:lstStyle/>
          <a:p>
            <a:pPr eaLnBrk="1" fontAlgn="auto" hangingPunct="1">
              <a:spcAft>
                <a:spcPts val="0"/>
              </a:spcAft>
              <a:defRPr/>
            </a:pPr>
            <a:r>
              <a:rPr lang="en-GB" sz="2400" dirty="0">
                <a:solidFill>
                  <a:srgbClr val="000000"/>
                </a:solidFill>
                <a:latin typeface="+mn-lt"/>
              </a:rPr>
              <a:t>Features of Cloud Computing</a:t>
            </a:r>
            <a:endParaRPr lang="en-US" sz="2400" dirty="0">
              <a:solidFill>
                <a:srgbClr val="00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checkerboard(across)">
                                      <p:cBhvr>
                                        <p:cTn id="11" dur="500"/>
                                        <p:tgtEl>
                                          <p:spTgt spid="3">
                                            <p:txEl>
                                              <p:pRg st="2" end="2"/>
                                            </p:txEl>
                                          </p:spTgt>
                                        </p:tgtEl>
                                      </p:cBhvr>
                                    </p:animEffect>
                                  </p:childTnLst>
                                </p:cTn>
                              </p:par>
                            </p:childTnLst>
                          </p:cTn>
                        </p:par>
                        <p:par>
                          <p:cTn id="12" fill="hold">
                            <p:stCondLst>
                              <p:cond delay="1500"/>
                            </p:stCondLst>
                            <p:childTnLst>
                              <p:par>
                                <p:cTn id="13" presetID="5" presetClass="entr" presetSubtype="1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heckerboard(across)">
                                      <p:cBhvr>
                                        <p:cTn id="15" dur="500"/>
                                        <p:tgtEl>
                                          <p:spTgt spid="3">
                                            <p:txEl>
                                              <p:pRg st="4" end="4"/>
                                            </p:txEl>
                                          </p:spTgt>
                                        </p:tgtEl>
                                      </p:cBhvr>
                                    </p:animEffect>
                                  </p:childTnLst>
                                </p:cTn>
                              </p:par>
                            </p:childTnLst>
                          </p:cTn>
                        </p:par>
                        <p:par>
                          <p:cTn id="16" fill="hold">
                            <p:stCondLst>
                              <p:cond delay="2000"/>
                            </p:stCondLst>
                            <p:childTnLst>
                              <p:par>
                                <p:cTn id="17" presetID="5" presetClass="entr" presetSubtype="1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checkerboard(across)">
                                      <p:cBhvr>
                                        <p:cTn id="19" dur="500"/>
                                        <p:tgtEl>
                                          <p:spTgt spid="3">
                                            <p:txEl>
                                              <p:pRg st="6" end="6"/>
                                            </p:txEl>
                                          </p:spTgt>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checkerboard(across)">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checkerboard(across)">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checkerboard(across)">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checkerboard(across)">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checkerboard(across)">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checkerboard(across)">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fontScale="92500" lnSpcReduction="20000"/>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Content Placeholder 2"/>
          <p:cNvSpPr>
            <a:spLocks noGrp="1"/>
          </p:cNvSpPr>
          <p:nvPr>
            <p:ph idx="1"/>
          </p:nvPr>
        </p:nvSpPr>
        <p:spPr/>
        <p:txBody>
          <a:bodyPr>
            <a:normAutofit fontScale="62500" lnSpcReduction="20000"/>
          </a:bodyPr>
          <a:lstStyle/>
          <a:p>
            <a:r>
              <a:rPr lang="en-US" b="1" i="1" dirty="0"/>
              <a:t>Private cloud: </a:t>
            </a:r>
            <a:r>
              <a:rPr lang="en-US" dirty="0"/>
              <a:t>It’s mine, all mine, and not yours. The private cloud is used exclusively by one user. </a:t>
            </a:r>
          </a:p>
          <a:p>
            <a:endParaRPr lang="en-US" dirty="0"/>
          </a:p>
          <a:p>
            <a:r>
              <a:rPr lang="en-US" b="1" i="1" dirty="0"/>
              <a:t>Community cloud: </a:t>
            </a:r>
            <a:r>
              <a:rPr lang="en-US" dirty="0"/>
              <a:t>It’s yours and mine, but not his, because he isn’t one of us. Meaning the cloud is used exclusively by a group of people or a community. </a:t>
            </a:r>
          </a:p>
          <a:p>
            <a:endParaRPr lang="en-US" dirty="0"/>
          </a:p>
          <a:p>
            <a:r>
              <a:rPr lang="en-US" b="1" i="1" dirty="0"/>
              <a:t>Public cloud: </a:t>
            </a:r>
            <a:r>
              <a:rPr lang="en-US" dirty="0"/>
              <a:t>It’s yours, mine, his, and anyone else who is willing to pay for it. Used openly by the general public. </a:t>
            </a:r>
          </a:p>
          <a:p>
            <a:endParaRPr lang="en-US" dirty="0"/>
          </a:p>
          <a:p>
            <a:r>
              <a:rPr lang="en-US" b="1" i="1" dirty="0"/>
              <a:t>Hybrid cloud:</a:t>
            </a:r>
            <a:r>
              <a:rPr lang="en-US" dirty="0"/>
              <a:t> This part is yours, and that part is mine, and we will connect them together in some way. It’s made up of two or more deployment models (private, community and public) within the same organization. </a:t>
            </a:r>
          </a:p>
          <a:p>
            <a:endParaRPr lang="en-US" dirty="0"/>
          </a:p>
          <a:p>
            <a:pPr>
              <a:buNone/>
            </a:pPr>
            <a:r>
              <a:rPr lang="en-US" dirty="0"/>
              <a:t>http://csrc.nist.gov/publications/nistpubs/800-145/SP800-145.pdf.</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0" y="1477963"/>
            <a:ext cx="9144000" cy="4038600"/>
          </a:xfrm>
          <a:prstGeom prst="rect">
            <a:avLst/>
          </a:prstGeom>
          <a:noFill/>
          <a:ln w="9525">
            <a:noFill/>
            <a:miter lim="800000"/>
            <a:headEnd/>
            <a:tailEnd/>
          </a:ln>
        </p:spPr>
        <p:txBody>
          <a:bodyPr/>
          <a:lstStyle/>
          <a:p>
            <a:pPr marL="342900" indent="-342900">
              <a:buClr>
                <a:schemeClr val="tx2"/>
              </a:buClr>
              <a:buFont typeface="Wingdings" pitchFamily="2" charset="2"/>
              <a:buChar char="Ø"/>
            </a:pPr>
            <a:endParaRPr lang="en-US" sz="2400">
              <a:solidFill>
                <a:schemeClr val="tx2"/>
              </a:solidFill>
            </a:endParaRPr>
          </a:p>
          <a:p>
            <a:pPr marL="342900" indent="-342900">
              <a:spcBef>
                <a:spcPct val="20000"/>
              </a:spcBef>
            </a:pPr>
            <a:endParaRPr lang="en-US" sz="2800"/>
          </a:p>
          <a:p>
            <a:pPr marL="342900" indent="-342900">
              <a:spcBef>
                <a:spcPct val="20000"/>
              </a:spcBef>
              <a:buFontTx/>
              <a:buChar char="•"/>
            </a:pPr>
            <a:endParaRPr lang="en-US" sz="2000"/>
          </a:p>
        </p:txBody>
      </p:sp>
      <p:sp>
        <p:nvSpPr>
          <p:cNvPr id="6" name="Rectangle 17"/>
          <p:cNvSpPr>
            <a:spLocks noChangeArrowheads="1"/>
          </p:cNvSpPr>
          <p:nvPr/>
        </p:nvSpPr>
        <p:spPr bwMode="auto">
          <a:xfrm>
            <a:off x="0" y="1071563"/>
            <a:ext cx="9144000" cy="4038600"/>
          </a:xfrm>
          <a:prstGeom prst="rect">
            <a:avLst/>
          </a:prstGeom>
          <a:noFill/>
          <a:ln w="9525">
            <a:noFill/>
            <a:miter lim="800000"/>
            <a:headEnd/>
            <a:tailEnd/>
          </a:ln>
        </p:spPr>
        <p:txBody>
          <a:bodyPr/>
          <a:lstStyle/>
          <a:p>
            <a:pPr marL="342900" indent="-342900">
              <a:buClr>
                <a:schemeClr val="tx2"/>
              </a:buClr>
              <a:buFont typeface="Wingdings" pitchFamily="2" charset="2"/>
              <a:buChar char="Ø"/>
            </a:pPr>
            <a:r>
              <a:rPr lang="en-US" sz="2800" dirty="0">
                <a:solidFill>
                  <a:schemeClr val="tx2"/>
                </a:solidFill>
              </a:rPr>
              <a:t>Public Cloud</a:t>
            </a:r>
          </a:p>
          <a:p>
            <a:pPr marL="342900" indent="-342900">
              <a:buClr>
                <a:schemeClr val="tx2"/>
              </a:buClr>
              <a:buFont typeface="Wingdings" pitchFamily="2" charset="2"/>
              <a:buChar char="Ø"/>
            </a:pPr>
            <a:endParaRPr lang="en-US" sz="2800" dirty="0">
              <a:solidFill>
                <a:schemeClr val="tx2"/>
              </a:solidFill>
            </a:endParaRPr>
          </a:p>
          <a:p>
            <a:pPr marL="342900" indent="-342900">
              <a:buClr>
                <a:schemeClr val="tx2"/>
              </a:buClr>
              <a:buFont typeface="Wingdings" pitchFamily="2" charset="2"/>
              <a:buChar char="Ø"/>
            </a:pPr>
            <a:endParaRPr lang="en-US" sz="2000" dirty="0">
              <a:solidFill>
                <a:schemeClr val="tx2"/>
              </a:solidFill>
            </a:endParaRPr>
          </a:p>
          <a:p>
            <a:pPr marL="342900" indent="-342900">
              <a:buClr>
                <a:schemeClr val="tx2"/>
              </a:buClr>
              <a:buFont typeface="Wingdings" pitchFamily="2" charset="2"/>
              <a:buChar char="Ø"/>
            </a:pPr>
            <a:r>
              <a:rPr lang="en-US" sz="2800" dirty="0">
                <a:solidFill>
                  <a:schemeClr val="tx2"/>
                </a:solidFill>
              </a:rPr>
              <a:t>Private Cloud</a:t>
            </a:r>
          </a:p>
          <a:p>
            <a:pPr marL="342900" indent="-342900">
              <a:buClr>
                <a:schemeClr val="tx2"/>
              </a:buClr>
              <a:buFont typeface="Wingdings" pitchFamily="2" charset="2"/>
              <a:buChar char="Ø"/>
            </a:pPr>
            <a:endParaRPr lang="en-US" sz="2800" i="1" dirty="0">
              <a:solidFill>
                <a:schemeClr val="tx2"/>
              </a:solidFill>
            </a:endParaRPr>
          </a:p>
          <a:p>
            <a:pPr marL="800100" lvl="1" indent="-342900">
              <a:buClr>
                <a:schemeClr val="tx2"/>
              </a:buClr>
              <a:buFont typeface="Wingdings" pitchFamily="2" charset="2"/>
              <a:buChar char="Ø"/>
            </a:pPr>
            <a:endParaRPr lang="en-US" sz="2000" i="1" dirty="0">
              <a:solidFill>
                <a:schemeClr val="tx2"/>
              </a:solidFill>
            </a:endParaRPr>
          </a:p>
          <a:p>
            <a:pPr marL="342900" indent="-342900">
              <a:buClr>
                <a:schemeClr val="tx2"/>
              </a:buClr>
              <a:buFont typeface="Wingdings" pitchFamily="2" charset="2"/>
              <a:buChar char="Ø"/>
            </a:pPr>
            <a:r>
              <a:rPr lang="en-US" sz="2800" dirty="0">
                <a:solidFill>
                  <a:schemeClr val="tx2"/>
                </a:solidFill>
              </a:rPr>
              <a:t>Community Cloud</a:t>
            </a:r>
          </a:p>
          <a:p>
            <a:pPr marL="342900" indent="-342900">
              <a:buClr>
                <a:schemeClr val="tx2"/>
              </a:buClr>
              <a:buFont typeface="Wingdings" pitchFamily="2" charset="2"/>
              <a:buChar char="Ø"/>
            </a:pPr>
            <a:endParaRPr lang="en-US" sz="2800" i="1" dirty="0">
              <a:solidFill>
                <a:schemeClr val="tx2"/>
              </a:solidFill>
            </a:endParaRPr>
          </a:p>
          <a:p>
            <a:pPr marL="342900" indent="-342900">
              <a:buClr>
                <a:schemeClr val="tx2"/>
              </a:buClr>
              <a:buFont typeface="Wingdings" pitchFamily="2" charset="2"/>
              <a:buChar char="Ø"/>
            </a:pPr>
            <a:endParaRPr lang="en-US" sz="2000" i="1" dirty="0">
              <a:solidFill>
                <a:schemeClr val="tx2"/>
              </a:solidFill>
            </a:endParaRPr>
          </a:p>
          <a:p>
            <a:pPr marL="342900" indent="-342900">
              <a:buClr>
                <a:schemeClr val="tx2"/>
              </a:buClr>
              <a:buFont typeface="Wingdings" pitchFamily="2" charset="2"/>
              <a:buChar char="Ø"/>
            </a:pPr>
            <a:r>
              <a:rPr lang="en-US" sz="2800" dirty="0">
                <a:solidFill>
                  <a:schemeClr val="tx2"/>
                </a:solidFill>
              </a:rPr>
              <a:t>Hybrid Cloud</a:t>
            </a:r>
          </a:p>
          <a:p>
            <a:pPr marL="342900" indent="-342900">
              <a:buClr>
                <a:schemeClr val="tx2"/>
              </a:buClr>
              <a:buFont typeface="Wingdings" pitchFamily="2" charset="2"/>
              <a:buChar char="Ø"/>
            </a:pPr>
            <a:endParaRPr lang="en-US" sz="2800" i="1" dirty="0">
              <a:solidFill>
                <a:schemeClr val="tx2"/>
              </a:solidFill>
            </a:endParaRPr>
          </a:p>
          <a:p>
            <a:pPr marL="342900" indent="-342900">
              <a:buClr>
                <a:schemeClr val="tx2"/>
              </a:buClr>
              <a:buFont typeface="Wingdings" pitchFamily="2" charset="2"/>
              <a:buChar char="Ø"/>
            </a:pPr>
            <a:endParaRPr lang="en-US" sz="2000" i="1" dirty="0">
              <a:solidFill>
                <a:schemeClr val="tx2"/>
              </a:solidFill>
            </a:endParaRPr>
          </a:p>
          <a:p>
            <a:pPr marL="342900" indent="-342900">
              <a:buClr>
                <a:schemeClr val="tx2"/>
              </a:buClr>
              <a:buFont typeface="Wingdings" pitchFamily="2" charset="2"/>
              <a:buChar char="Ø"/>
            </a:pPr>
            <a:r>
              <a:rPr lang="en-US" sz="2800" dirty="0">
                <a:solidFill>
                  <a:schemeClr val="tx2"/>
                </a:solidFill>
              </a:rPr>
              <a:t>Heterogeneous Cloud(Sky Computing)</a:t>
            </a:r>
            <a:endParaRPr lang="en-US" sz="2400" dirty="0">
              <a:solidFill>
                <a:srgbClr val="000000"/>
              </a:solidFill>
            </a:endParaRPr>
          </a:p>
          <a:p>
            <a:pPr marL="342900" indent="-342900">
              <a:buClr>
                <a:schemeClr val="tx2"/>
              </a:buClr>
              <a:buFont typeface="Wingdings" pitchFamily="2" charset="2"/>
              <a:buChar char="Ø"/>
            </a:pPr>
            <a:endParaRPr lang="en-US" sz="2400" dirty="0">
              <a:solidFill>
                <a:schemeClr val="tx2"/>
              </a:solidFill>
            </a:endParaRPr>
          </a:p>
          <a:p>
            <a:pPr marL="342900" indent="-342900">
              <a:spcBef>
                <a:spcPct val="20000"/>
              </a:spcBef>
            </a:pPr>
            <a:endParaRPr lang="en-US" sz="2800" dirty="0"/>
          </a:p>
          <a:p>
            <a:pPr marL="342900" indent="-342900">
              <a:spcBef>
                <a:spcPct val="20000"/>
              </a:spcBef>
              <a:buFontTx/>
              <a:buChar char="•"/>
            </a:pPr>
            <a:endParaRPr lang="en-US" sz="2000" dirty="0"/>
          </a:p>
        </p:txBody>
      </p:sp>
      <p:pic>
        <p:nvPicPr>
          <p:cNvPr id="62467" name="Picture 3"/>
          <p:cNvPicPr>
            <a:picLocks noChangeAspect="1" noChangeArrowheads="1"/>
          </p:cNvPicPr>
          <p:nvPr/>
        </p:nvPicPr>
        <p:blipFill>
          <a:blip r:embed="rId3"/>
          <a:srcRect/>
          <a:stretch>
            <a:fillRect/>
          </a:stretch>
        </p:blipFill>
        <p:spPr bwMode="auto">
          <a:xfrm>
            <a:off x="3586163" y="1289050"/>
            <a:ext cx="5221287" cy="4227513"/>
          </a:xfrm>
          <a:prstGeom prst="rect">
            <a:avLst/>
          </a:prstGeom>
          <a:noFill/>
          <a:ln w="6350">
            <a:solidFill>
              <a:srgbClr val="000000"/>
            </a:solidFill>
            <a:miter lim="800000"/>
            <a:headEnd/>
            <a:tailEnd/>
          </a:ln>
        </p:spPr>
      </p:pic>
      <p:grpSp>
        <p:nvGrpSpPr>
          <p:cNvPr id="2" name="Group 11"/>
          <p:cNvGrpSpPr>
            <a:grpSpLocks/>
          </p:cNvGrpSpPr>
          <p:nvPr/>
        </p:nvGrpSpPr>
        <p:grpSpPr bwMode="auto">
          <a:xfrm>
            <a:off x="3579813" y="1311275"/>
            <a:ext cx="5227637" cy="4210050"/>
            <a:chOff x="2633663" y="1619250"/>
            <a:chExt cx="3876675" cy="3619500"/>
          </a:xfrm>
        </p:grpSpPr>
        <p:pic>
          <p:nvPicPr>
            <p:cNvPr id="14355" name="Picture 4"/>
            <p:cNvPicPr>
              <a:picLocks noChangeAspect="1" noChangeArrowheads="1"/>
            </p:cNvPicPr>
            <p:nvPr/>
          </p:nvPicPr>
          <p:blipFill>
            <a:blip r:embed="rId4"/>
            <a:srcRect/>
            <a:stretch>
              <a:fillRect/>
            </a:stretch>
          </p:blipFill>
          <p:spPr bwMode="auto">
            <a:xfrm>
              <a:off x="2633663" y="1619250"/>
              <a:ext cx="3876675" cy="3619500"/>
            </a:xfrm>
            <a:prstGeom prst="rect">
              <a:avLst/>
            </a:prstGeom>
            <a:noFill/>
            <a:ln w="6350">
              <a:solidFill>
                <a:srgbClr val="000000"/>
              </a:solidFill>
              <a:miter lim="800000"/>
              <a:headEnd/>
              <a:tailEnd/>
            </a:ln>
          </p:spPr>
        </p:pic>
        <p:sp>
          <p:nvSpPr>
            <p:cNvPr id="11" name="Freeform 10"/>
            <p:cNvSpPr/>
            <p:nvPr/>
          </p:nvSpPr>
          <p:spPr>
            <a:xfrm>
              <a:off x="4228833" y="2286647"/>
              <a:ext cx="971229" cy="761569"/>
            </a:xfrm>
            <a:custGeom>
              <a:avLst/>
              <a:gdLst>
                <a:gd name="connsiteX0" fmla="*/ 971550 w 971550"/>
                <a:gd name="connsiteY0" fmla="*/ 762000 h 762000"/>
                <a:gd name="connsiteX1" fmla="*/ 781050 w 971550"/>
                <a:gd name="connsiteY1" fmla="*/ 152400 h 762000"/>
                <a:gd name="connsiteX2" fmla="*/ 0 w 971550"/>
                <a:gd name="connsiteY2" fmla="*/ 0 h 762000"/>
                <a:gd name="connsiteX3" fmla="*/ 0 w 971550"/>
                <a:gd name="connsiteY3" fmla="*/ 0 h 762000"/>
              </a:gdLst>
              <a:ahLst/>
              <a:cxnLst>
                <a:cxn ang="0">
                  <a:pos x="connsiteX0" y="connsiteY0"/>
                </a:cxn>
                <a:cxn ang="0">
                  <a:pos x="connsiteX1" y="connsiteY1"/>
                </a:cxn>
                <a:cxn ang="0">
                  <a:pos x="connsiteX2" y="connsiteY2"/>
                </a:cxn>
                <a:cxn ang="0">
                  <a:pos x="connsiteX3" y="connsiteY3"/>
                </a:cxn>
              </a:cxnLst>
              <a:rect l="l" t="t" r="r" b="b"/>
              <a:pathLst>
                <a:path w="971550" h="762000">
                  <a:moveTo>
                    <a:pt x="971550" y="762000"/>
                  </a:moveTo>
                  <a:cubicBezTo>
                    <a:pt x="957262" y="520700"/>
                    <a:pt x="942975" y="279400"/>
                    <a:pt x="781050" y="152400"/>
                  </a:cubicBezTo>
                  <a:cubicBezTo>
                    <a:pt x="619125" y="25400"/>
                    <a:pt x="0" y="0"/>
                    <a:pt x="0" y="0"/>
                  </a:cubicBezTo>
                  <a:lnTo>
                    <a:pt x="0" y="0"/>
                  </a:lnTo>
                </a:path>
              </a:pathLst>
            </a:custGeom>
            <a:ln>
              <a:solidFill>
                <a:schemeClr val="tx2"/>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IN"/>
            </a:p>
          </p:txBody>
        </p:sp>
      </p:grpSp>
      <p:pic>
        <p:nvPicPr>
          <p:cNvPr id="62469" name="Picture 5"/>
          <p:cNvPicPr>
            <a:picLocks noChangeAspect="1" noChangeArrowheads="1"/>
          </p:cNvPicPr>
          <p:nvPr/>
        </p:nvPicPr>
        <p:blipFill>
          <a:blip r:embed="rId5"/>
          <a:srcRect/>
          <a:stretch>
            <a:fillRect/>
          </a:stretch>
        </p:blipFill>
        <p:spPr bwMode="auto">
          <a:xfrm>
            <a:off x="3579813" y="1311275"/>
            <a:ext cx="5227637" cy="4205288"/>
          </a:xfrm>
          <a:prstGeom prst="rect">
            <a:avLst/>
          </a:prstGeom>
          <a:noFill/>
          <a:ln w="6350">
            <a:solidFill>
              <a:srgbClr val="000000"/>
            </a:solidFill>
            <a:miter lim="800000"/>
            <a:headEnd/>
            <a:tailEnd/>
          </a:ln>
        </p:spPr>
      </p:pic>
      <p:sp>
        <p:nvSpPr>
          <p:cNvPr id="12" name="Oval 11"/>
          <p:cNvSpPr/>
          <p:nvPr/>
        </p:nvSpPr>
        <p:spPr>
          <a:xfrm>
            <a:off x="3622675" y="1042988"/>
            <a:ext cx="2665413" cy="2532062"/>
          </a:xfrm>
          <a:prstGeom prst="ellipse">
            <a:avLst/>
          </a:prstGeom>
          <a:solidFill>
            <a:srgbClr val="FF008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21" name="Rectangle 2"/>
          <p:cNvSpPr>
            <a:spLocks noGrp="1" noChangeArrowheads="1"/>
          </p:cNvSpPr>
          <p:nvPr>
            <p:ph type="title" sz="quarter"/>
          </p:nvPr>
        </p:nvSpPr>
        <p:spPr>
          <a:xfrm>
            <a:off x="1000125" y="-142875"/>
            <a:ext cx="8229600" cy="1143000"/>
          </a:xfrm>
        </p:spPr>
        <p:txBody>
          <a:bodyPr rtlCol="0">
            <a:normAutofit/>
          </a:bodyPr>
          <a:lstStyle/>
          <a:p>
            <a:pPr eaLnBrk="1" fontAlgn="auto" hangingPunct="1">
              <a:spcAft>
                <a:spcPts val="0"/>
              </a:spcAft>
              <a:defRPr/>
            </a:pPr>
            <a:r>
              <a:rPr lang="en-GB" sz="2900" dirty="0">
                <a:solidFill>
                  <a:srgbClr val="000000"/>
                </a:solidFill>
                <a:effectLst>
                  <a:outerShdw blurRad="38100" dist="38100" dir="2700000" algn="tl">
                    <a:srgbClr val="C0C0C0"/>
                  </a:outerShdw>
                </a:effectLst>
              </a:rPr>
              <a:t>Cloud Deployment Models</a:t>
            </a:r>
            <a:endParaRPr lang="en-US" sz="2900" dirty="0">
              <a:solidFill>
                <a:srgbClr val="000000"/>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checkerboard(across)">
                                      <p:cBhvr>
                                        <p:cTn id="11" dur="500"/>
                                        <p:tgtEl>
                                          <p:spTgt spid="6">
                                            <p:txEl>
                                              <p:pRg st="3" end="3"/>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Effect transition="in" filter="checkerboard(across)">
                                      <p:cBhvr>
                                        <p:cTn id="15" dur="500"/>
                                        <p:tgtEl>
                                          <p:spTgt spid="6">
                                            <p:txEl>
                                              <p:pRg st="6" end="6"/>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Effect transition="in" filter="checkerboard(across)">
                                      <p:cBhvr>
                                        <p:cTn id="19" dur="500"/>
                                        <p:tgtEl>
                                          <p:spTgt spid="6">
                                            <p:txEl>
                                              <p:pRg st="9" end="9"/>
                                            </p:txEl>
                                          </p:spTgt>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Effect transition="in" filter="checkerboard(across)">
                                      <p:cBhvr>
                                        <p:cTn id="23" dur="500"/>
                                        <p:tgtEl>
                                          <p:spTgt spid="6">
                                            <p:txEl>
                                              <p:pRg st="12" end="1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6">
                                            <p:txEl>
                                              <p:pRg st="0" end="0"/>
                                            </p:txEl>
                                          </p:spTgt>
                                        </p:tgtEl>
                                        <p:attrNameLst>
                                          <p:attrName>style.color</p:attrName>
                                        </p:attrNameLst>
                                      </p:cBhvr>
                                      <p:to>
                                        <a:srgbClr val="FF0000"/>
                                      </p:to>
                                    </p:animClr>
                                  </p:childTnLst>
                                </p:cTn>
                              </p:par>
                              <p:par>
                                <p:cTn id="28" presetID="55" presetClass="entr" presetSubtype="0" fill="hold" nodeType="withEffect">
                                  <p:stCondLst>
                                    <p:cond delay="0"/>
                                  </p:stCondLst>
                                  <p:childTnLst>
                                    <p:set>
                                      <p:cBhvr>
                                        <p:cTn id="29" dur="1" fill="hold">
                                          <p:stCondLst>
                                            <p:cond delay="0"/>
                                          </p:stCondLst>
                                        </p:cTn>
                                        <p:tgtEl>
                                          <p:spTgt spid="62467"/>
                                        </p:tgtEl>
                                        <p:attrNameLst>
                                          <p:attrName>style.visibility</p:attrName>
                                        </p:attrNameLst>
                                      </p:cBhvr>
                                      <p:to>
                                        <p:strVal val="visible"/>
                                      </p:to>
                                    </p:set>
                                    <p:anim calcmode="lin" valueType="num">
                                      <p:cBhvr>
                                        <p:cTn id="30" dur="1000" fill="hold"/>
                                        <p:tgtEl>
                                          <p:spTgt spid="62467"/>
                                        </p:tgtEl>
                                        <p:attrNameLst>
                                          <p:attrName>ppt_w</p:attrName>
                                        </p:attrNameLst>
                                      </p:cBhvr>
                                      <p:tavLst>
                                        <p:tav tm="0">
                                          <p:val>
                                            <p:strVal val="#ppt_w*0.70"/>
                                          </p:val>
                                        </p:tav>
                                        <p:tav tm="100000">
                                          <p:val>
                                            <p:strVal val="#ppt_w"/>
                                          </p:val>
                                        </p:tav>
                                      </p:tavLst>
                                    </p:anim>
                                    <p:anim calcmode="lin" valueType="num">
                                      <p:cBhvr>
                                        <p:cTn id="31" dur="1000" fill="hold"/>
                                        <p:tgtEl>
                                          <p:spTgt spid="62467"/>
                                        </p:tgtEl>
                                        <p:attrNameLst>
                                          <p:attrName>ppt_h</p:attrName>
                                        </p:attrNameLst>
                                      </p:cBhvr>
                                      <p:tavLst>
                                        <p:tav tm="0">
                                          <p:val>
                                            <p:strVal val="#ppt_h"/>
                                          </p:val>
                                        </p:tav>
                                        <p:tav tm="100000">
                                          <p:val>
                                            <p:strVal val="#ppt_h"/>
                                          </p:val>
                                        </p:tav>
                                      </p:tavLst>
                                    </p:anim>
                                    <p:animEffect transition="in" filter="fade">
                                      <p:cBhvr>
                                        <p:cTn id="32" dur="1000"/>
                                        <p:tgtEl>
                                          <p:spTgt spid="6246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500" fill="hold"/>
                                        <p:tgtEl>
                                          <p:spTgt spid="6">
                                            <p:txEl>
                                              <p:pRg st="0" end="0"/>
                                            </p:txEl>
                                          </p:spTgt>
                                        </p:tgtEl>
                                        <p:attrNameLst>
                                          <p:attrName>style.color</p:attrName>
                                        </p:attrNameLst>
                                      </p:cBhvr>
                                      <p:to>
                                        <a:schemeClr val="hlink"/>
                                      </p:to>
                                    </p:animClr>
                                  </p:childTnLst>
                                </p:cTn>
                              </p:par>
                              <p:par>
                                <p:cTn id="37" presetID="1" presetClass="exit" presetSubtype="0" fill="hold" nodeType="withEffect">
                                  <p:stCondLst>
                                    <p:cond delay="0"/>
                                  </p:stCondLst>
                                  <p:childTnLst>
                                    <p:set>
                                      <p:cBhvr>
                                        <p:cTn id="38" dur="1" fill="hold">
                                          <p:stCondLst>
                                            <p:cond delay="0"/>
                                          </p:stCondLst>
                                        </p:cTn>
                                        <p:tgtEl>
                                          <p:spTgt spid="62467"/>
                                        </p:tgtEl>
                                        <p:attrNameLst>
                                          <p:attrName>style.visibility</p:attrName>
                                        </p:attrNameLst>
                                      </p:cBhvr>
                                      <p:to>
                                        <p:strVal val="hidden"/>
                                      </p:to>
                                    </p:set>
                                  </p:childTnLst>
                                </p:cTn>
                              </p:par>
                            </p:childTnLst>
                          </p:cTn>
                        </p:par>
                        <p:par>
                          <p:cTn id="39" fill="hold">
                            <p:stCondLst>
                              <p:cond delay="500"/>
                            </p:stCondLst>
                            <p:childTnLst>
                              <p:par>
                                <p:cTn id="40" presetID="3" presetClass="emph" presetSubtype="2" fill="hold" nodeType="afterEffect">
                                  <p:stCondLst>
                                    <p:cond delay="0"/>
                                  </p:stCondLst>
                                  <p:childTnLst>
                                    <p:animClr clrSpc="rgb" dir="cw">
                                      <p:cBhvr override="childStyle">
                                        <p:cTn id="41" dur="500" fill="hold"/>
                                        <p:tgtEl>
                                          <p:spTgt spid="6">
                                            <p:txEl>
                                              <p:pRg st="3" end="3"/>
                                            </p:txEl>
                                          </p:spTgt>
                                        </p:tgtEl>
                                        <p:attrNameLst>
                                          <p:attrName>style.color</p:attrName>
                                        </p:attrNameLst>
                                      </p:cBhvr>
                                      <p:to>
                                        <a:srgbClr val="FF0000"/>
                                      </p:to>
                                    </p:animClr>
                                  </p:childTnLst>
                                </p:cTn>
                              </p:par>
                              <p:par>
                                <p:cTn id="42" presetID="55"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1000" fill="hold"/>
                                        <p:tgtEl>
                                          <p:spTgt spid="2"/>
                                        </p:tgtEl>
                                        <p:attrNameLst>
                                          <p:attrName>ppt_w</p:attrName>
                                        </p:attrNameLst>
                                      </p:cBhvr>
                                      <p:tavLst>
                                        <p:tav tm="0">
                                          <p:val>
                                            <p:strVal val="#ppt_w*0.70"/>
                                          </p:val>
                                        </p:tav>
                                        <p:tav tm="100000">
                                          <p:val>
                                            <p:strVal val="#ppt_w"/>
                                          </p:val>
                                        </p:tav>
                                      </p:tavLst>
                                    </p:anim>
                                    <p:anim calcmode="lin" valueType="num">
                                      <p:cBhvr>
                                        <p:cTn id="45" dur="1000" fill="hold"/>
                                        <p:tgtEl>
                                          <p:spTgt spid="2"/>
                                        </p:tgtEl>
                                        <p:attrNameLst>
                                          <p:attrName>ppt_h</p:attrName>
                                        </p:attrNameLst>
                                      </p:cBhvr>
                                      <p:tavLst>
                                        <p:tav tm="0">
                                          <p:val>
                                            <p:strVal val="#ppt_h"/>
                                          </p:val>
                                        </p:tav>
                                        <p:tav tm="100000">
                                          <p:val>
                                            <p:strVal val="#ppt_h"/>
                                          </p:val>
                                        </p:tav>
                                      </p:tavLst>
                                    </p:anim>
                                    <p:animEffect transition="in" filter="fade">
                                      <p:cBhvr>
                                        <p:cTn id="46" dur="10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55"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strVal val="#ppt_w*0.70"/>
                                          </p:val>
                                        </p:tav>
                                        <p:tav tm="100000">
                                          <p:val>
                                            <p:strVal val="#ppt_w"/>
                                          </p:val>
                                        </p:tav>
                                      </p:tavLst>
                                    </p:anim>
                                    <p:anim calcmode="lin" valueType="num">
                                      <p:cBhvr>
                                        <p:cTn id="52" dur="1000" fill="hold"/>
                                        <p:tgtEl>
                                          <p:spTgt spid="12"/>
                                        </p:tgtEl>
                                        <p:attrNameLst>
                                          <p:attrName>ppt_h</p:attrName>
                                        </p:attrNameLst>
                                      </p:cBhvr>
                                      <p:tavLst>
                                        <p:tav tm="0">
                                          <p:val>
                                            <p:strVal val="#ppt_h"/>
                                          </p:val>
                                        </p:tav>
                                        <p:tav tm="100000">
                                          <p:val>
                                            <p:strVal val="#ppt_h"/>
                                          </p:val>
                                        </p:tav>
                                      </p:tavLst>
                                    </p:anim>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mph" presetSubtype="2" fill="hold" nodeType="clickEffect">
                                  <p:stCondLst>
                                    <p:cond delay="0"/>
                                  </p:stCondLst>
                                  <p:childTnLst>
                                    <p:animClr clrSpc="rgb" dir="cw">
                                      <p:cBhvr override="childStyle">
                                        <p:cTn id="57" dur="500" fill="hold"/>
                                        <p:tgtEl>
                                          <p:spTgt spid="6">
                                            <p:txEl>
                                              <p:pRg st="3" end="3"/>
                                            </p:txEl>
                                          </p:spTgt>
                                        </p:tgtEl>
                                        <p:attrNameLst>
                                          <p:attrName>style.color</p:attrName>
                                        </p:attrNameLst>
                                      </p:cBhvr>
                                      <p:to>
                                        <a:schemeClr val="hlink"/>
                                      </p:to>
                                    </p:animClr>
                                  </p:childTnLst>
                                </p:cTn>
                              </p:par>
                              <p:par>
                                <p:cTn id="58" presetID="3" presetClass="emph" presetSubtype="2" fill="hold" nodeType="withEffect">
                                  <p:stCondLst>
                                    <p:cond delay="0"/>
                                  </p:stCondLst>
                                  <p:childTnLst>
                                    <p:animClr clrSpc="rgb" dir="cw">
                                      <p:cBhvr override="childStyle">
                                        <p:cTn id="59" dur="500" fill="hold"/>
                                        <p:tgtEl>
                                          <p:spTgt spid="6">
                                            <p:txEl>
                                              <p:pRg st="6" end="6"/>
                                            </p:txEl>
                                          </p:spTgt>
                                        </p:tgtEl>
                                        <p:attrNameLst>
                                          <p:attrName>style.color</p:attrName>
                                        </p:attrNameLst>
                                      </p:cBhvr>
                                      <p:to>
                                        <a:srgbClr val="FF0000"/>
                                      </p:to>
                                    </p:animClr>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500" fill="hold"/>
                                        <p:tgtEl>
                                          <p:spTgt spid="6">
                                            <p:txEl>
                                              <p:pRg st="6" end="6"/>
                                            </p:txEl>
                                          </p:spTgt>
                                        </p:tgtEl>
                                        <p:attrNameLst>
                                          <p:attrName>style.color</p:attrName>
                                        </p:attrNameLst>
                                      </p:cBhvr>
                                      <p:to>
                                        <a:schemeClr val="hlink"/>
                                      </p:to>
                                    </p:animClr>
                                  </p:childTnLst>
                                </p:cTn>
                              </p:par>
                              <p:par>
                                <p:cTn id="64" presetID="1" presetClass="exit" presetSubtype="0" fill="hold" grpId="1"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8" presetClass="exit" presetSubtype="16" fill="hold" nodeType="withEffect">
                                  <p:stCondLst>
                                    <p:cond delay="0"/>
                                  </p:stCondLst>
                                  <p:childTnLst>
                                    <p:animEffect transition="out" filter="diamond(in)">
                                      <p:cBhvr>
                                        <p:cTn id="67" dur="2000"/>
                                        <p:tgtEl>
                                          <p:spTgt spid="2"/>
                                        </p:tgtEl>
                                      </p:cBhvr>
                                    </p:animEffect>
                                    <p:set>
                                      <p:cBhvr>
                                        <p:cTn id="68" dur="1" fill="hold">
                                          <p:stCondLst>
                                            <p:cond delay="1999"/>
                                          </p:stCondLst>
                                        </p:cTn>
                                        <p:tgtEl>
                                          <p:spTgt spid="2"/>
                                        </p:tgtEl>
                                        <p:attrNameLst>
                                          <p:attrName>style.visibility</p:attrName>
                                        </p:attrNameLst>
                                      </p:cBhvr>
                                      <p:to>
                                        <p:strVal val="hidden"/>
                                      </p:to>
                                    </p:set>
                                  </p:childTnLst>
                                </p:cTn>
                              </p:par>
                              <p:par>
                                <p:cTn id="69" presetID="3" presetClass="emph" presetSubtype="2" fill="hold" nodeType="withEffect">
                                  <p:stCondLst>
                                    <p:cond delay="0"/>
                                  </p:stCondLst>
                                  <p:childTnLst>
                                    <p:animClr clrSpc="rgb" dir="cw">
                                      <p:cBhvr override="childStyle">
                                        <p:cTn id="70" dur="500" fill="hold"/>
                                        <p:tgtEl>
                                          <p:spTgt spid="6">
                                            <p:txEl>
                                              <p:pRg st="9" end="9"/>
                                            </p:txEl>
                                          </p:spTgt>
                                        </p:tgtEl>
                                        <p:attrNameLst>
                                          <p:attrName>style.color</p:attrName>
                                        </p:attrNameLst>
                                      </p:cBhvr>
                                      <p:to>
                                        <a:srgbClr val="FF0000"/>
                                      </p:to>
                                    </p:animClr>
                                  </p:childTnLst>
                                </p:cTn>
                              </p:par>
                              <p:par>
                                <p:cTn id="71" presetID="55" presetClass="entr" presetSubtype="0" fill="hold" nodeType="withEffect">
                                  <p:stCondLst>
                                    <p:cond delay="0"/>
                                  </p:stCondLst>
                                  <p:childTnLst>
                                    <p:set>
                                      <p:cBhvr>
                                        <p:cTn id="72" dur="1" fill="hold">
                                          <p:stCondLst>
                                            <p:cond delay="0"/>
                                          </p:stCondLst>
                                        </p:cTn>
                                        <p:tgtEl>
                                          <p:spTgt spid="62469"/>
                                        </p:tgtEl>
                                        <p:attrNameLst>
                                          <p:attrName>style.visibility</p:attrName>
                                        </p:attrNameLst>
                                      </p:cBhvr>
                                      <p:to>
                                        <p:strVal val="visible"/>
                                      </p:to>
                                    </p:set>
                                    <p:anim calcmode="lin" valueType="num">
                                      <p:cBhvr>
                                        <p:cTn id="73" dur="1000" fill="hold"/>
                                        <p:tgtEl>
                                          <p:spTgt spid="62469"/>
                                        </p:tgtEl>
                                        <p:attrNameLst>
                                          <p:attrName>ppt_w</p:attrName>
                                        </p:attrNameLst>
                                      </p:cBhvr>
                                      <p:tavLst>
                                        <p:tav tm="0">
                                          <p:val>
                                            <p:strVal val="#ppt_w*0.70"/>
                                          </p:val>
                                        </p:tav>
                                        <p:tav tm="100000">
                                          <p:val>
                                            <p:strVal val="#ppt_w"/>
                                          </p:val>
                                        </p:tav>
                                      </p:tavLst>
                                    </p:anim>
                                    <p:anim calcmode="lin" valueType="num">
                                      <p:cBhvr>
                                        <p:cTn id="74" dur="1000" fill="hold"/>
                                        <p:tgtEl>
                                          <p:spTgt spid="62469"/>
                                        </p:tgtEl>
                                        <p:attrNameLst>
                                          <p:attrName>ppt_h</p:attrName>
                                        </p:attrNameLst>
                                      </p:cBhvr>
                                      <p:tavLst>
                                        <p:tav tm="0">
                                          <p:val>
                                            <p:strVal val="#ppt_h"/>
                                          </p:val>
                                        </p:tav>
                                        <p:tav tm="100000">
                                          <p:val>
                                            <p:strVal val="#ppt_h"/>
                                          </p:val>
                                        </p:tav>
                                      </p:tavLst>
                                    </p:anim>
                                    <p:animEffect transition="in" filter="fade">
                                      <p:cBhvr>
                                        <p:cTn id="75" dur="1000"/>
                                        <p:tgtEl>
                                          <p:spTgt spid="6246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mph" presetSubtype="2" fill="hold" nodeType="clickEffect">
                                  <p:stCondLst>
                                    <p:cond delay="0"/>
                                  </p:stCondLst>
                                  <p:childTnLst>
                                    <p:animClr clrSpc="rgb" dir="cw">
                                      <p:cBhvr override="childStyle">
                                        <p:cTn id="79" dur="500" fill="hold"/>
                                        <p:tgtEl>
                                          <p:spTgt spid="6">
                                            <p:txEl>
                                              <p:pRg st="9" end="9"/>
                                            </p:txEl>
                                          </p:spTgt>
                                        </p:tgtEl>
                                        <p:attrNameLst>
                                          <p:attrName>style.color</p:attrName>
                                        </p:attrNameLst>
                                      </p:cBhvr>
                                      <p:to>
                                        <a:schemeClr val="hlink"/>
                                      </p:to>
                                    </p:animClr>
                                  </p:childTnLst>
                                </p:cTn>
                              </p:par>
                            </p:childTnLst>
                          </p:cTn>
                        </p:par>
                        <p:par>
                          <p:cTn id="80" fill="hold">
                            <p:stCondLst>
                              <p:cond delay="500"/>
                            </p:stCondLst>
                            <p:childTnLst>
                              <p:par>
                                <p:cTn id="81" presetID="3" presetClass="emph" presetSubtype="2" fill="hold" nodeType="afterEffect">
                                  <p:stCondLst>
                                    <p:cond delay="0"/>
                                  </p:stCondLst>
                                  <p:childTnLst>
                                    <p:animClr clrSpc="rgb" dir="cw">
                                      <p:cBhvr override="childStyle">
                                        <p:cTn id="82" dur="500" fill="hold"/>
                                        <p:tgtEl>
                                          <p:spTgt spid="6">
                                            <p:txEl>
                                              <p:pRg st="12" end="1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normAutofit fontScale="85000" lnSpcReduction="20000"/>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sz="2000" dirty="0"/>
              <a:t>Private cloud definition</a:t>
            </a:r>
          </a:p>
          <a:p>
            <a:pPr lvl="1"/>
            <a:r>
              <a:rPr lang="en-US" sz="2000" dirty="0"/>
              <a:t>The cloud infrastructure is operated solely for an organization. It may be managed by the organization or a third party and may exist on premise or off premise.</a:t>
            </a:r>
          </a:p>
          <a:p>
            <a:pPr lvl="1"/>
            <a:r>
              <a:rPr lang="en-US" sz="2000" dirty="0"/>
              <a:t>Also referred to as internal cloud or on-premise cloud, a private cloud intentionally limits access to its resources to service consumers that belong to the same organization that owns the cloud.</a:t>
            </a:r>
          </a:p>
          <a:p>
            <a:pPr lvl="1"/>
            <a:r>
              <a:rPr lang="en-US" sz="2000" dirty="0"/>
              <a:t>Basic characteristics :</a:t>
            </a:r>
          </a:p>
          <a:p>
            <a:pPr lvl="2"/>
            <a:r>
              <a:rPr lang="en-US" sz="2000" dirty="0"/>
              <a:t>Heterogeneous infrastructure</a:t>
            </a:r>
          </a:p>
          <a:p>
            <a:pPr lvl="2"/>
            <a:r>
              <a:rPr lang="en-US" sz="2000" dirty="0"/>
              <a:t>Customized and tailored policies</a:t>
            </a:r>
          </a:p>
          <a:p>
            <a:pPr lvl="2"/>
            <a:r>
              <a:rPr lang="en-US" sz="2000" dirty="0"/>
              <a:t>Dedicated resources</a:t>
            </a:r>
          </a:p>
          <a:p>
            <a:pPr lvl="2"/>
            <a:r>
              <a:rPr lang="en-US" sz="2000" dirty="0"/>
              <a:t>In-house infrastructure</a:t>
            </a:r>
          </a:p>
          <a:p>
            <a:pPr lvl="2"/>
            <a:r>
              <a:rPr lang="en-US" sz="2000"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 xmlns:a16="http://schemas.microsoft.com/office/drawing/2014/main" val="20000"/>
                    </a:ext>
                  </a:extLst>
                </a:gridCol>
                <a:gridCol w="2667000">
                  <a:extLst>
                    <a:ext uri="{9D8B030D-6E8A-4147-A177-3AD203B41FA5}">
                      <a16:colId xmlns="" xmlns:a16="http://schemas.microsoft.com/office/drawing/2014/main" val="20001"/>
                    </a:ext>
                  </a:extLst>
                </a:gridCol>
                <a:gridCol w="2743200">
                  <a:extLst>
                    <a:ext uri="{9D8B030D-6E8A-4147-A177-3AD203B41FA5}">
                      <a16:colId xmlns=""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a:xfrm>
            <a:off x="457200" y="1600200"/>
            <a:ext cx="3276600" cy="4525963"/>
          </a:xfrm>
        </p:spPr>
        <p:txBody>
          <a:bodyPr>
            <a:normAutofit/>
          </a:bodyPr>
          <a:lstStyle/>
          <a:p>
            <a:pPr marL="457200" lvl="1" indent="0">
              <a:buNone/>
            </a:pPr>
            <a:r>
              <a:rPr lang="en-US" sz="2000" dirty="0" smtClean="0"/>
              <a:t>The </a:t>
            </a:r>
            <a:r>
              <a:rPr lang="en-US" sz="2000" dirty="0"/>
              <a:t>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2034381"/>
            <a:ext cx="5295992" cy="3657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a:xfrm>
            <a:off x="457200" y="1600200"/>
            <a:ext cx="3962400" cy="4525963"/>
          </a:xfrm>
        </p:spPr>
        <p:txBody>
          <a:bodyPr>
            <a:normAutofit/>
          </a:bodyPr>
          <a:lstStyle/>
          <a:p>
            <a:pPr marL="457200" lvl="1" indent="0">
              <a:buNone/>
            </a:pPr>
            <a:r>
              <a:rPr lang="en-US" sz="2000" dirty="0" smtClean="0"/>
              <a:t>The </a:t>
            </a:r>
            <a:r>
              <a:rPr lang="en-US" sz="2000" dirty="0"/>
              <a:t>cloud infrastructure is a composition of two or more clouds (private, community, or public) that remain unique entities but are bound together by standardized or proprietary technology that enables data and application</a:t>
            </a:r>
            <a:br>
              <a:rPr lang="en-US" sz="2000" dirty="0"/>
            </a:br>
            <a:r>
              <a:rPr lang="en-US" sz="2000" dirty="0"/>
              <a:t>portability (e.g., cloud bursting</a:t>
            </a:r>
            <a:br>
              <a:rPr lang="en-US" sz="2000" dirty="0"/>
            </a:br>
            <a:r>
              <a:rPr lang="en-US" sz="2000" dirty="0"/>
              <a:t>for load-balancing between</a:t>
            </a:r>
            <a:br>
              <a:rPr lang="en-US" sz="2000" dirty="0"/>
            </a:br>
            <a:r>
              <a:rPr lang="en-US" sz="2000"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 Scenario of Resource Provisioning</a:t>
            </a:r>
          </a:p>
        </p:txBody>
      </p:sp>
      <p:sp>
        <p:nvSpPr>
          <p:cNvPr id="5" name="Text Placeholder 4"/>
          <p:cNvSpPr>
            <a:spLocks noGrp="1"/>
          </p:cNvSpPr>
          <p:nvPr>
            <p:ph type="body" idx="1"/>
          </p:nvPr>
        </p:nvSpPr>
        <p:spPr/>
        <p:txBody>
          <a:bodyPr/>
          <a:lstStyle/>
          <a:p>
            <a:r>
              <a:rPr lang="en-US" dirty="0"/>
              <a:t>Service Provider’s viewpoint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sz="quarter"/>
          </p:nvPr>
        </p:nvSpPr>
        <p:spPr>
          <a:xfrm>
            <a:off x="1000100" y="-142900"/>
            <a:ext cx="8229600" cy="1143001"/>
          </a:xfrm>
        </p:spPr>
        <p:txBody>
          <a:bodyPr/>
          <a:lstStyle/>
          <a:p>
            <a:pPr algn="l" eaLnBrk="1" hangingPunct="1">
              <a:defRPr/>
            </a:pPr>
            <a:r>
              <a:rPr lang="en-GB" sz="2900" dirty="0">
                <a:solidFill>
                  <a:srgbClr val="000000"/>
                </a:solidFill>
                <a:effectLst>
                  <a:outerShdw blurRad="38100" dist="38100" dir="2700000" algn="tl">
                    <a:srgbClr val="C0C0C0"/>
                  </a:outerShdw>
                </a:effectLst>
              </a:rPr>
              <a:t>Evolution of Cloud Computing</a:t>
            </a:r>
            <a:endParaRPr lang="en-US" sz="2900" dirty="0">
              <a:solidFill>
                <a:srgbClr val="000000"/>
              </a:solidFill>
              <a:effectLst>
                <a:outerShdw blurRad="38100" dist="38100" dir="2700000" algn="tl">
                  <a:srgbClr val="C0C0C0"/>
                </a:outerShdw>
              </a:effectLst>
            </a:endParaRPr>
          </a:p>
        </p:txBody>
      </p:sp>
      <p:sp>
        <p:nvSpPr>
          <p:cNvPr id="11" name="Content Placeholder 2"/>
          <p:cNvSpPr>
            <a:spLocks noGrp="1"/>
          </p:cNvSpPr>
          <p:nvPr>
            <p:ph idx="1"/>
          </p:nvPr>
        </p:nvSpPr>
        <p:spPr>
          <a:xfrm>
            <a:off x="71406" y="1000108"/>
            <a:ext cx="8501122" cy="5214974"/>
          </a:xfrm>
        </p:spPr>
        <p:txBody>
          <a:bodyPr>
            <a:normAutofit fontScale="92500" lnSpcReduction="10000"/>
          </a:bodyPr>
          <a:lstStyle/>
          <a:p>
            <a:pPr marL="457200" indent="-457200">
              <a:buClr>
                <a:schemeClr val="tx2"/>
              </a:buClr>
              <a:buFont typeface="Wingdings" pitchFamily="2" charset="2"/>
              <a:buChar char="Ø"/>
            </a:pPr>
            <a:r>
              <a:rPr lang="en-US" sz="2400" dirty="0">
                <a:solidFill>
                  <a:schemeClr val="tx2"/>
                </a:solidFill>
              </a:rPr>
              <a:t>Concept dating back to 1960’s by John McCarthy, a computer scientist, brought up the concept that </a:t>
            </a:r>
            <a:r>
              <a:rPr lang="en-US" sz="2400" dirty="0">
                <a:solidFill>
                  <a:srgbClr val="FF0080"/>
                </a:solidFill>
              </a:rPr>
              <a:t>“Computation may some day be organized as a public utility”</a:t>
            </a:r>
            <a:r>
              <a:rPr lang="en-US" sz="2400" dirty="0">
                <a:solidFill>
                  <a:schemeClr val="tx2"/>
                </a:solidFill>
              </a:rPr>
              <a:t>.</a:t>
            </a:r>
          </a:p>
          <a:p>
            <a:pPr marL="857250" lvl="1" indent="-457200">
              <a:buClr>
                <a:schemeClr val="tx2"/>
              </a:buClr>
              <a:buFont typeface="Wingdings" pitchFamily="2" charset="2"/>
              <a:buChar char="Ø"/>
            </a:pPr>
            <a:r>
              <a:rPr lang="en-US" sz="2200" dirty="0">
                <a:solidFill>
                  <a:schemeClr val="tx2"/>
                </a:solidFill>
              </a:rPr>
              <a:t>Cloud computing turns computing into 5</a:t>
            </a:r>
            <a:r>
              <a:rPr lang="en-US" sz="2200" baseline="30000" dirty="0">
                <a:solidFill>
                  <a:schemeClr val="tx2"/>
                </a:solidFill>
              </a:rPr>
              <a:t>th</a:t>
            </a:r>
            <a:r>
              <a:rPr lang="en-US" sz="2200" dirty="0">
                <a:solidFill>
                  <a:schemeClr val="tx2"/>
                </a:solidFill>
              </a:rPr>
              <a:t> utility after water, electricity, gas and telephony.</a:t>
            </a:r>
          </a:p>
          <a:p>
            <a:pPr marL="457200" indent="-457200">
              <a:buClr>
                <a:schemeClr val="tx2"/>
              </a:buClr>
              <a:buFont typeface="Wingdings" pitchFamily="2" charset="2"/>
              <a:buChar char="Ø"/>
            </a:pPr>
            <a:endParaRPr lang="en-US" sz="3200" dirty="0">
              <a:solidFill>
                <a:schemeClr val="tx2"/>
              </a:solidFill>
            </a:endParaRPr>
          </a:p>
          <a:p>
            <a:pPr marL="457200" indent="-457200">
              <a:spcBef>
                <a:spcPct val="20000"/>
              </a:spcBef>
              <a:buClr>
                <a:schemeClr val="tx2"/>
              </a:buClr>
              <a:buFont typeface="Wingdings" pitchFamily="2" charset="2"/>
              <a:buChar char="Ø"/>
            </a:pPr>
            <a:r>
              <a:rPr lang="en-US" sz="2400" dirty="0">
                <a:solidFill>
                  <a:schemeClr val="tx2"/>
                </a:solidFill>
              </a:rPr>
              <a:t>The evolution:</a:t>
            </a:r>
          </a:p>
          <a:p>
            <a:pPr marL="838200" lvl="1" indent="-381000">
              <a:spcBef>
                <a:spcPct val="20000"/>
              </a:spcBef>
              <a:buClr>
                <a:srgbClr val="FF0080"/>
              </a:buClr>
              <a:buFont typeface="Wingdings" pitchFamily="2" charset="2"/>
              <a:buChar char="ü"/>
            </a:pPr>
            <a:r>
              <a:rPr lang="en-US" sz="2400" dirty="0">
                <a:solidFill>
                  <a:srgbClr val="FF0080"/>
                </a:solidFill>
              </a:rPr>
              <a:t>Cluster Computing</a:t>
            </a:r>
          </a:p>
          <a:p>
            <a:pPr marL="838200" lvl="1" indent="-381000">
              <a:spcBef>
                <a:spcPct val="20000"/>
              </a:spcBef>
              <a:buClr>
                <a:srgbClr val="FF0080"/>
              </a:buClr>
              <a:buFont typeface="Wingdings" pitchFamily="2" charset="2"/>
              <a:buChar char="ü"/>
            </a:pPr>
            <a:r>
              <a:rPr lang="en-US" sz="2400" dirty="0">
                <a:solidFill>
                  <a:srgbClr val="FF0080"/>
                </a:solidFill>
              </a:rPr>
              <a:t>Grid Computing</a:t>
            </a:r>
          </a:p>
          <a:p>
            <a:pPr marL="838200" lvl="1" indent="-381000">
              <a:spcBef>
                <a:spcPct val="20000"/>
              </a:spcBef>
              <a:buClr>
                <a:srgbClr val="FF0080"/>
              </a:buClr>
              <a:buFont typeface="Wingdings" pitchFamily="2" charset="2"/>
              <a:buChar char="ü"/>
            </a:pPr>
            <a:r>
              <a:rPr lang="en-US" sz="2400" dirty="0">
                <a:solidFill>
                  <a:srgbClr val="FF0080"/>
                </a:solidFill>
              </a:rPr>
              <a:t>Cloud Computing</a:t>
            </a:r>
            <a:endParaRPr lang="en-US" sz="2000" dirty="0">
              <a:solidFill>
                <a:schemeClr val="tx2"/>
              </a:solidFill>
            </a:endParaRPr>
          </a:p>
          <a:p>
            <a:pPr marL="457200" indent="-457200">
              <a:buClr>
                <a:schemeClr val="tx2"/>
              </a:buClr>
              <a:buFont typeface="Wingdings" pitchFamily="2" charset="2"/>
              <a:buChar char="Ø"/>
            </a:pPr>
            <a:endParaRPr lang="en-US" sz="3200" dirty="0">
              <a:solidFill>
                <a:schemeClr val="tx2"/>
              </a:solidFill>
            </a:endParaRPr>
          </a:p>
          <a:p>
            <a:pPr marL="457200" indent="-457200">
              <a:buClr>
                <a:schemeClr val="tx2"/>
              </a:buClr>
              <a:buFont typeface="Wingdings" pitchFamily="2" charset="2"/>
              <a:buChar char="Ø"/>
            </a:pPr>
            <a:r>
              <a:rPr lang="en-US" sz="2400" dirty="0">
                <a:solidFill>
                  <a:schemeClr val="tx2"/>
                </a:solidFill>
              </a:rPr>
              <a:t>Two key parameters:</a:t>
            </a:r>
          </a:p>
          <a:p>
            <a:pPr marL="838200" lvl="1" indent="-381000">
              <a:buClr>
                <a:srgbClr val="FF0080"/>
              </a:buClr>
              <a:buFont typeface="Wingdings" pitchFamily="2" charset="2"/>
              <a:buAutoNum type="arabicPeriod"/>
            </a:pPr>
            <a:r>
              <a:rPr lang="en-US" sz="2400" dirty="0">
                <a:solidFill>
                  <a:srgbClr val="FF0080"/>
                </a:solidFill>
              </a:rPr>
              <a:t>Utilization of the resources</a:t>
            </a:r>
          </a:p>
          <a:p>
            <a:pPr marL="838200" lvl="1" indent="-381000">
              <a:buClr>
                <a:srgbClr val="FF0080"/>
              </a:buClr>
              <a:buFont typeface="Wingdings" pitchFamily="2" charset="2"/>
              <a:buAutoNum type="arabicPeriod"/>
            </a:pPr>
            <a:r>
              <a:rPr lang="en-US" sz="2400" dirty="0">
                <a:solidFill>
                  <a:srgbClr val="FF0080"/>
                </a:solidFill>
              </a:rPr>
              <a:t>Flexibility of managing the resources</a:t>
            </a:r>
          </a:p>
          <a:p>
            <a:pPr>
              <a:buFont typeface="Wingdings" pitchFamily="2" charset="2"/>
              <a:buChar char="q"/>
            </a:pPr>
            <a:endParaRPr lang="en-US" i="1" dirty="0">
              <a:latin typeface="Times New Roman" pitchFamily="18" charset="0"/>
              <a:cs typeface="Times New Roman" pitchFamily="18" charset="0"/>
            </a:endParaRPr>
          </a:p>
          <a:p>
            <a:pPr>
              <a:buNone/>
            </a:pPr>
            <a:endParaRPr lang="en-IN" dirty="0"/>
          </a:p>
        </p:txBody>
      </p:sp>
      <p:pic>
        <p:nvPicPr>
          <p:cNvPr id="4099" name="Picture 3"/>
          <p:cNvPicPr>
            <a:picLocks noChangeAspect="1" noChangeArrowheads="1"/>
          </p:cNvPicPr>
          <p:nvPr/>
        </p:nvPicPr>
        <p:blipFill>
          <a:blip r:embed="rId2"/>
          <a:srcRect/>
          <a:stretch>
            <a:fillRect/>
          </a:stretch>
        </p:blipFill>
        <p:spPr bwMode="auto">
          <a:xfrm>
            <a:off x="4286248" y="2428868"/>
            <a:ext cx="3657603"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r>
              <a:rPr lang="en-US" dirty="0"/>
              <a:t>Resource Provisioning – CSP’s View</a:t>
            </a:r>
          </a:p>
        </p:txBody>
      </p:sp>
      <p:sp>
        <p:nvSpPr>
          <p:cNvPr id="4" name="Slide Number Placeholder 3"/>
          <p:cNvSpPr>
            <a:spLocks noGrp="1"/>
          </p:cNvSpPr>
          <p:nvPr>
            <p:ph type="sldNum" sz="quarter" idx="12"/>
          </p:nvPr>
        </p:nvSpPr>
        <p:spPr/>
        <p:txBody>
          <a:bodyPr/>
          <a:lstStyle/>
          <a:p>
            <a:pPr>
              <a:defRPr/>
            </a:pPr>
            <a:fld id="{A1D1327C-343A-4199-8589-A8F8AE7D6016}" type="slidenum">
              <a:rPr lang="en-GB" smtClean="0"/>
              <a:pPr>
                <a:defRPr/>
              </a:pPr>
              <a:t>40</a:t>
            </a:fld>
            <a:endParaRPr lang="en-GB"/>
          </a:p>
        </p:txBody>
      </p:sp>
      <p:pic>
        <p:nvPicPr>
          <p:cNvPr id="41988" name="Picture 2"/>
          <p:cNvPicPr>
            <a:picLocks noGrp="1" noChangeAspect="1" noChangeArrowheads="1"/>
          </p:cNvPicPr>
          <p:nvPr>
            <p:ph idx="1"/>
          </p:nvPr>
        </p:nvPicPr>
        <p:blipFill>
          <a:blip r:embed="rId2" cstate="print"/>
          <a:srcRect/>
          <a:stretch>
            <a:fillRect/>
          </a:stretch>
        </p:blipFill>
        <p:spPr>
          <a:xfrm>
            <a:off x="561975" y="1600200"/>
            <a:ext cx="8020050" cy="4525963"/>
          </a:xfr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normAutofit fontScale="90000"/>
          </a:bodyPr>
          <a:lstStyle/>
          <a:p>
            <a:r>
              <a:rPr lang="en-US" dirty="0"/>
              <a:t>Race to the Bottom versus </a:t>
            </a:r>
            <a:r>
              <a:rPr lang="en-US" dirty="0" err="1"/>
              <a:t>QoS</a:t>
            </a:r>
            <a:r>
              <a:rPr lang="en-US" dirty="0"/>
              <a:t/>
            </a:r>
            <a:br>
              <a:rPr lang="en-US" dirty="0"/>
            </a:br>
            <a:endParaRPr lang="en-US" dirty="0"/>
          </a:p>
        </p:txBody>
      </p:sp>
      <p:pic>
        <p:nvPicPr>
          <p:cNvPr id="4" name="Content Placeholder 3" descr="costQoS.jpg"/>
          <p:cNvPicPr>
            <a:picLocks noGrp="1" noChangeAspect="1"/>
          </p:cNvPicPr>
          <p:nvPr>
            <p:ph idx="1"/>
          </p:nvPr>
        </p:nvPicPr>
        <p:blipFill>
          <a:blip r:embed="rId2" cstate="print"/>
          <a:stretch>
            <a:fillRect/>
          </a:stretch>
        </p:blipFill>
        <p:spPr>
          <a:xfrm>
            <a:off x="609600" y="914400"/>
            <a:ext cx="8077200" cy="5088000"/>
          </a:xfrm>
        </p:spPr>
      </p:pic>
      <p:sp>
        <p:nvSpPr>
          <p:cNvPr id="5" name="TextBox 4"/>
          <p:cNvSpPr txBox="1"/>
          <p:nvPr/>
        </p:nvSpPr>
        <p:spPr>
          <a:xfrm>
            <a:off x="609600" y="6096000"/>
            <a:ext cx="8077200" cy="369332"/>
          </a:xfrm>
          <a:prstGeom prst="rect">
            <a:avLst/>
          </a:prstGeom>
          <a:noFill/>
        </p:spPr>
        <p:txBody>
          <a:bodyPr wrap="square" rtlCol="0">
            <a:spAutoFit/>
          </a:bodyPr>
          <a:lstStyle/>
          <a:p>
            <a:r>
              <a:rPr lang="en-US" dirty="0"/>
              <a:t>Image Source: http://www.opengroup.org/cloud/whitepapers/ccroi/intro.htm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Race to the Bottom versus </a:t>
            </a:r>
            <a:r>
              <a:rPr lang="en-US" dirty="0" err="1"/>
              <a:t>QoS</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The terms “</a:t>
            </a:r>
            <a:r>
              <a:rPr lang="en-US" dirty="0">
                <a:hlinkClick r:id="rId2"/>
              </a:rPr>
              <a:t>race to the bottom</a:t>
            </a:r>
            <a:r>
              <a:rPr lang="en-US" dirty="0"/>
              <a:t>” refer to the competing drive between participants in a market driven by the need to make the greatest cost savings i.e., highest profit.</a:t>
            </a:r>
          </a:p>
          <a:p>
            <a:pPr algn="just"/>
            <a:r>
              <a:rPr lang="en-US" dirty="0"/>
              <a:t>Quality of Service (</a:t>
            </a:r>
            <a:r>
              <a:rPr lang="en-US" dirty="0" err="1"/>
              <a:t>QoS</a:t>
            </a:r>
            <a:r>
              <a:rPr lang="en-US" dirty="0"/>
              <a:t>)…..that you promise to your customers</a:t>
            </a:r>
          </a:p>
          <a:p>
            <a:pPr lvl="1" algn="just"/>
            <a:r>
              <a:rPr lang="en-US" dirty="0">
                <a:sym typeface="Wingdings" pitchFamily="2" charset="2"/>
              </a:rPr>
              <a:t>May loose customers if failed to maintain </a:t>
            </a:r>
            <a:r>
              <a:rPr lang="en-US" dirty="0" err="1">
                <a:sym typeface="Wingdings" pitchFamily="2" charset="2"/>
              </a:rPr>
              <a:t>QoS</a:t>
            </a:r>
            <a:endParaRPr lang="en-US" dirty="0">
              <a:sym typeface="Wingdings" pitchFamily="2" charset="2"/>
            </a:endParaRPr>
          </a:p>
          <a:p>
            <a:pPr lvl="1" algn="just"/>
            <a:r>
              <a:rPr lang="en-US" dirty="0">
                <a:sym typeface="Wingdings" pitchFamily="2" charset="2"/>
              </a:rPr>
              <a:t>Can you compromise with </a:t>
            </a:r>
            <a:r>
              <a:rPr lang="en-US" dirty="0" err="1">
                <a:sym typeface="Wingdings" pitchFamily="2" charset="2"/>
              </a:rPr>
              <a:t>QoS</a:t>
            </a:r>
            <a:r>
              <a:rPr lang="en-US" dirty="0">
                <a:sym typeface="Wingdings" pitchFamily="2" charset="2"/>
              </a:rPr>
              <a:t>?</a:t>
            </a:r>
          </a:p>
          <a:p>
            <a:pPr algn="just"/>
            <a:r>
              <a:rPr lang="en-US" dirty="0">
                <a:sym typeface="Wingdings" pitchFamily="2" charset="2"/>
              </a:rPr>
              <a:t>What is the relation between Cost and </a:t>
            </a:r>
            <a:r>
              <a:rPr lang="en-US" dirty="0" err="1">
                <a:sym typeface="Wingdings" pitchFamily="2" charset="2"/>
              </a:rPr>
              <a:t>QoS</a:t>
            </a:r>
            <a:r>
              <a:rPr lang="en-US" dirty="0">
                <a:sym typeface="Wingdings" pitchFamily="2" charset="2"/>
              </a:rPr>
              <a:t>?</a:t>
            </a:r>
          </a:p>
          <a:p>
            <a:pPr lvl="1" algn="just"/>
            <a:r>
              <a:rPr lang="en-US" dirty="0">
                <a:sym typeface="Wingdings" pitchFamily="2" charset="2"/>
              </a:rPr>
              <a:t>Simple assumption ….customer may pay more for good </a:t>
            </a:r>
            <a:r>
              <a:rPr lang="en-US" dirty="0" err="1">
                <a:sym typeface="Wingdings" pitchFamily="2" charset="2"/>
              </a:rPr>
              <a:t>QoS</a:t>
            </a:r>
            <a:endParaRPr lang="en-US" dirty="0">
              <a:sym typeface="Wingdings" pitchFamily="2" charset="2"/>
            </a:endParaRPr>
          </a:p>
          <a:p>
            <a:pPr lvl="1" algn="just"/>
            <a:r>
              <a:rPr lang="en-US" dirty="0">
                <a:sym typeface="Wingdings" pitchFamily="2" charset="2"/>
              </a:rPr>
              <a:t>Service provider can earn more profit …… </a:t>
            </a:r>
          </a:p>
          <a:p>
            <a:pPr lvl="1" algn="just"/>
            <a:r>
              <a:rPr lang="en-US" dirty="0">
                <a:sym typeface="Wingdings" pitchFamily="2" charset="2"/>
              </a:rPr>
              <a:t>Customer gets good </a:t>
            </a:r>
            <a:r>
              <a:rPr lang="en-US" dirty="0" err="1">
                <a:sym typeface="Wingdings" pitchFamily="2" charset="2"/>
              </a:rPr>
              <a:t>QoS</a:t>
            </a:r>
            <a:r>
              <a:rPr lang="en-US" dirty="0">
                <a:sym typeface="Wingdings" pitchFamily="2" charset="2"/>
              </a:rPr>
              <a:t> ….. </a:t>
            </a:r>
          </a:p>
          <a:p>
            <a:pPr lvl="1" algn="just"/>
            <a:r>
              <a:rPr lang="en-US" dirty="0">
                <a:sym typeface="Wingdings" pitchFamily="2" charset="2"/>
              </a:rPr>
              <a:t>Customer has to pay more….</a:t>
            </a:r>
          </a:p>
          <a:p>
            <a:pPr algn="just"/>
            <a:r>
              <a:rPr lang="en-US" b="1" dirty="0"/>
              <a:t>So is there any scope to make both of them happy?</a:t>
            </a:r>
          </a:p>
          <a:p>
            <a:pPr algn="just"/>
            <a:endParaRPr lang="en-US"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pic>
        <p:nvPicPr>
          <p:cNvPr id="1027" name="Picture 3"/>
          <p:cNvPicPr>
            <a:picLocks noChangeAspect="1" noChangeArrowheads="1"/>
          </p:cNvPicPr>
          <p:nvPr/>
        </p:nvPicPr>
        <p:blipFill>
          <a:blip r:embed="rId3" cstate="print"/>
          <a:srcRect/>
          <a:stretch>
            <a:fillRect/>
          </a:stretch>
        </p:blipFill>
        <p:spPr bwMode="auto">
          <a:xfrm>
            <a:off x="7848600" y="5181600"/>
            <a:ext cx="962025" cy="1181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Service Broker</a:t>
            </a:r>
          </a:p>
        </p:txBody>
      </p:sp>
      <p:sp>
        <p:nvSpPr>
          <p:cNvPr id="7" name="Text Placeholder 6"/>
          <p:cNvSpPr>
            <a:spLocks noGrp="1"/>
          </p:cNvSpPr>
          <p:nvPr>
            <p:ph type="body" idx="1"/>
          </p:nvPr>
        </p:nvSpPr>
        <p:spPr/>
        <p:txBody>
          <a:bodyPr/>
          <a:lstStyle/>
          <a:p>
            <a:r>
              <a:rPr lang="en-US" dirty="0"/>
              <a:t>A new entity in the cloud ecosystem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8033"/>
          </a:xfrm>
        </p:spPr>
        <p:txBody>
          <a:bodyPr>
            <a:normAutofit/>
          </a:bodyPr>
          <a:lstStyle/>
          <a:p>
            <a:r>
              <a:rPr lang="en-US" dirty="0"/>
              <a:t>Cloud Service Broker</a:t>
            </a:r>
          </a:p>
        </p:txBody>
      </p:sp>
      <p:pic>
        <p:nvPicPr>
          <p:cNvPr id="1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209800"/>
            <a:ext cx="1959429"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4" descr="http://www.edu-tree.com/ttd/pc_user_icon_by_ornorm-d4winao.png"/>
          <p:cNvPicPr>
            <a:picLocks noChangeAspect="1" noChangeArrowheads="1"/>
          </p:cNvPicPr>
          <p:nvPr/>
        </p:nvPicPr>
        <p:blipFill>
          <a:blip r:embed="rId3" cstate="print"/>
          <a:srcRect/>
          <a:stretch>
            <a:fillRect/>
          </a:stretch>
        </p:blipFill>
        <p:spPr bwMode="auto">
          <a:xfrm>
            <a:off x="489861" y="3232361"/>
            <a:ext cx="654970" cy="873293"/>
          </a:xfrm>
          <a:prstGeom prst="rect">
            <a:avLst/>
          </a:prstGeom>
          <a:noFill/>
        </p:spPr>
      </p:pic>
      <p:pic>
        <p:nvPicPr>
          <p:cNvPr id="6" name="Picture 4" descr="http://www.edu-tree.com/ttd/pc_user_icon_by_ornorm-d4winao.png"/>
          <p:cNvPicPr>
            <a:picLocks noChangeAspect="1" noChangeArrowheads="1"/>
          </p:cNvPicPr>
          <p:nvPr/>
        </p:nvPicPr>
        <p:blipFill>
          <a:blip r:embed="rId4" cstate="print"/>
          <a:srcRect/>
          <a:stretch>
            <a:fillRect/>
          </a:stretch>
        </p:blipFill>
        <p:spPr bwMode="auto">
          <a:xfrm>
            <a:off x="1130542" y="3772953"/>
            <a:ext cx="693809" cy="925079"/>
          </a:xfrm>
          <a:prstGeom prst="rect">
            <a:avLst/>
          </a:prstGeom>
          <a:noFill/>
        </p:spPr>
      </p:pic>
      <p:pic>
        <p:nvPicPr>
          <p:cNvPr id="7" name="Picture 4" descr="http://www.edu-tree.com/ttd/pc_user_icon_by_ornorm-d4winao.png"/>
          <p:cNvPicPr>
            <a:picLocks noChangeAspect="1" noChangeArrowheads="1"/>
          </p:cNvPicPr>
          <p:nvPr/>
        </p:nvPicPr>
        <p:blipFill>
          <a:blip r:embed="rId4" cstate="print"/>
          <a:srcRect/>
          <a:stretch>
            <a:fillRect/>
          </a:stretch>
        </p:blipFill>
        <p:spPr bwMode="auto">
          <a:xfrm>
            <a:off x="1096400" y="2741778"/>
            <a:ext cx="693809" cy="925079"/>
          </a:xfrm>
          <a:prstGeom prst="rect">
            <a:avLst/>
          </a:prstGeom>
          <a:noFill/>
        </p:spPr>
      </p:pic>
      <p:pic>
        <p:nvPicPr>
          <p:cNvPr id="12" name="Picture 11" descr="http://www.edu-tree.com/ttd/pc_user_icon_by_ornorm-d4winao.png"/>
          <p:cNvPicPr>
            <a:picLocks noChangeAspect="1" noChangeArrowheads="1"/>
          </p:cNvPicPr>
          <p:nvPr/>
        </p:nvPicPr>
        <p:blipFill>
          <a:blip r:embed="rId3" cstate="print"/>
          <a:srcRect/>
          <a:stretch>
            <a:fillRect/>
          </a:stretch>
        </p:blipFill>
        <p:spPr bwMode="auto">
          <a:xfrm>
            <a:off x="605646" y="2270463"/>
            <a:ext cx="654970" cy="873293"/>
          </a:xfrm>
          <a:prstGeom prst="rect">
            <a:avLst/>
          </a:prstGeom>
          <a:noFill/>
        </p:spPr>
      </p:pic>
      <p:pic>
        <p:nvPicPr>
          <p:cNvPr id="13" name="Picture 4" descr="http://www.edu-tree.com/ttd/pc_user_icon_by_ornorm-d4winao.png"/>
          <p:cNvPicPr>
            <a:picLocks noChangeAspect="1" noChangeArrowheads="1"/>
          </p:cNvPicPr>
          <p:nvPr/>
        </p:nvPicPr>
        <p:blipFill>
          <a:blip r:embed="rId4" cstate="print"/>
          <a:srcRect/>
          <a:stretch>
            <a:fillRect/>
          </a:stretch>
        </p:blipFill>
        <p:spPr bwMode="auto">
          <a:xfrm>
            <a:off x="1175075" y="3001058"/>
            <a:ext cx="693809" cy="925079"/>
          </a:xfrm>
          <a:prstGeom prst="rect">
            <a:avLst/>
          </a:prstGeom>
          <a:noFill/>
        </p:spPr>
      </p:pic>
      <p:pic>
        <p:nvPicPr>
          <p:cNvPr id="14" name="Picture 4" descr="http://www.edu-tree.com/ttd/pc_user_icon_by_ornorm-d4winao.png"/>
          <p:cNvPicPr>
            <a:picLocks noChangeAspect="1" noChangeArrowheads="1"/>
          </p:cNvPicPr>
          <p:nvPr/>
        </p:nvPicPr>
        <p:blipFill>
          <a:blip r:embed="rId4" cstate="print"/>
          <a:srcRect/>
          <a:stretch>
            <a:fillRect/>
          </a:stretch>
        </p:blipFill>
        <p:spPr bwMode="auto">
          <a:xfrm>
            <a:off x="1212185" y="1779877"/>
            <a:ext cx="693809" cy="925079"/>
          </a:xfrm>
          <a:prstGeom prst="rect">
            <a:avLst/>
          </a:prstGeom>
          <a:noFill/>
        </p:spPr>
      </p:pic>
      <p:sp>
        <p:nvSpPr>
          <p:cNvPr id="19" name="TextBox 18"/>
          <p:cNvSpPr txBox="1"/>
          <p:nvPr/>
        </p:nvSpPr>
        <p:spPr>
          <a:xfrm>
            <a:off x="3048000" y="2895600"/>
            <a:ext cx="1620982" cy="646331"/>
          </a:xfrm>
          <a:prstGeom prst="rect">
            <a:avLst/>
          </a:prstGeom>
          <a:noFill/>
        </p:spPr>
        <p:txBody>
          <a:bodyPr wrap="square" rtlCol="0">
            <a:spAutoFit/>
          </a:bodyPr>
          <a:lstStyle/>
          <a:p>
            <a:pPr algn="ctr"/>
            <a:r>
              <a:rPr lang="en-US" dirty="0"/>
              <a:t>Cloud Service Broker</a:t>
            </a:r>
          </a:p>
        </p:txBody>
      </p:sp>
      <p:sp>
        <p:nvSpPr>
          <p:cNvPr id="20" name="Left-Right Arrow 19"/>
          <p:cNvSpPr/>
          <p:nvPr/>
        </p:nvSpPr>
        <p:spPr>
          <a:xfrm>
            <a:off x="2057405" y="3087597"/>
            <a:ext cx="810491" cy="4868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E:\Federation paper by 15 December 2015\Public-Clou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981200"/>
            <a:ext cx="3657600" cy="2565181"/>
          </a:xfrm>
          <a:prstGeom prst="rect">
            <a:avLst/>
          </a:prstGeom>
          <a:noFill/>
          <a:extLst>
            <a:ext uri="{909E8E84-426E-40DD-AFC4-6F175D3DCCD1}">
              <a14:hiddenFill xmlns:a14="http://schemas.microsoft.com/office/drawing/2010/main">
                <a:solidFill>
                  <a:srgbClr val="FFFFFF"/>
                </a:solidFill>
              </a14:hiddenFill>
            </a:ext>
          </a:extLst>
        </p:spPr>
      </p:pic>
      <p:sp>
        <p:nvSpPr>
          <p:cNvPr id="23" name="Left-Right Arrow 22"/>
          <p:cNvSpPr/>
          <p:nvPr/>
        </p:nvSpPr>
        <p:spPr>
          <a:xfrm>
            <a:off x="4724400" y="2971800"/>
            <a:ext cx="1113311" cy="4750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72045" y="4762007"/>
            <a:ext cx="1745673" cy="369332"/>
          </a:xfrm>
          <a:prstGeom prst="rect">
            <a:avLst/>
          </a:prstGeom>
          <a:noFill/>
        </p:spPr>
        <p:txBody>
          <a:bodyPr wrap="square" rtlCol="0">
            <a:spAutoFit/>
          </a:bodyPr>
          <a:lstStyle/>
          <a:p>
            <a:pPr algn="ctr"/>
            <a:r>
              <a:rPr lang="en-US" dirty="0"/>
              <a:t>Cloud User</a:t>
            </a:r>
          </a:p>
        </p:txBody>
      </p:sp>
      <p:sp>
        <p:nvSpPr>
          <p:cNvPr id="27" name="TextBox 26"/>
          <p:cNvSpPr txBox="1"/>
          <p:nvPr/>
        </p:nvSpPr>
        <p:spPr>
          <a:xfrm>
            <a:off x="5867400" y="4724400"/>
            <a:ext cx="3069773" cy="369332"/>
          </a:xfrm>
          <a:prstGeom prst="rect">
            <a:avLst/>
          </a:prstGeom>
          <a:noFill/>
        </p:spPr>
        <p:txBody>
          <a:bodyPr wrap="square" rtlCol="0">
            <a:spAutoFit/>
          </a:bodyPr>
          <a:lstStyle/>
          <a:p>
            <a:pPr algn="ctr"/>
            <a:r>
              <a:rPr lang="en-US" dirty="0"/>
              <a:t>Cloud Service Providers</a:t>
            </a:r>
          </a:p>
        </p:txBody>
      </p:sp>
      <p:sp>
        <p:nvSpPr>
          <p:cNvPr id="28" name="Slide Number Placeholder 27"/>
          <p:cNvSpPr>
            <a:spLocks noGrp="1"/>
          </p:cNvSpPr>
          <p:nvPr>
            <p:ph type="sldNum" sz="quarter" idx="12"/>
          </p:nvPr>
        </p:nvSpPr>
        <p:spPr/>
        <p:txBody>
          <a:bodyPr/>
          <a:lstStyle/>
          <a:p>
            <a:fld id="{AF405218-04F0-4E65-B736-FAB8F9ACB1A2}" type="slidenum">
              <a:rPr lang="en-IN" smtClean="0"/>
              <a:pPr/>
              <a:t>44</a:t>
            </a:fld>
            <a:endParaRPr lang="en-IN"/>
          </a:p>
        </p:txBody>
      </p:sp>
      <p:sp>
        <p:nvSpPr>
          <p:cNvPr id="22" name="TextBox 21"/>
          <p:cNvSpPr txBox="1"/>
          <p:nvPr/>
        </p:nvSpPr>
        <p:spPr>
          <a:xfrm>
            <a:off x="457200" y="5334000"/>
            <a:ext cx="8305800" cy="646331"/>
          </a:xfrm>
          <a:prstGeom prst="rect">
            <a:avLst/>
          </a:prstGeom>
          <a:noFill/>
        </p:spPr>
        <p:txBody>
          <a:bodyPr wrap="square" rtlCol="0">
            <a:spAutoFit/>
          </a:bodyPr>
          <a:lstStyle/>
          <a:p>
            <a:r>
              <a:rPr lang="en-US" b="1" dirty="0">
                <a:solidFill>
                  <a:srgbClr val="002060"/>
                </a:solidFill>
              </a:rPr>
              <a:t>Cloud Service Broker (CSB) can help cloud user to </a:t>
            </a:r>
            <a:r>
              <a:rPr lang="en-IN" b="1" dirty="0">
                <a:solidFill>
                  <a:srgbClr val="002060"/>
                </a:solidFill>
              </a:rPr>
              <a:t>select best fitting Cloud Service Providers (CSPs), </a:t>
            </a:r>
            <a:r>
              <a:rPr lang="en-US" b="1" dirty="0">
                <a:solidFill>
                  <a:srgbClr val="002060"/>
                </a:solidFill>
              </a:rPr>
              <a:t>who can provide best quality resources at negotiated price.</a:t>
            </a:r>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Responsibilities</a:t>
            </a:r>
          </a:p>
        </p:txBody>
      </p:sp>
      <p:sp>
        <p:nvSpPr>
          <p:cNvPr id="3" name="Content Placeholder 2"/>
          <p:cNvSpPr>
            <a:spLocks noGrp="1"/>
          </p:cNvSpPr>
          <p:nvPr>
            <p:ph idx="1"/>
          </p:nvPr>
        </p:nvSpPr>
        <p:spPr>
          <a:xfrm>
            <a:off x="228600" y="1828800"/>
            <a:ext cx="8763000" cy="4297363"/>
          </a:xfrm>
        </p:spPr>
        <p:txBody>
          <a:bodyPr>
            <a:normAutofit fontScale="92500" lnSpcReduction="10000"/>
          </a:bodyPr>
          <a:lstStyle/>
          <a:p>
            <a:pPr algn="just"/>
            <a:r>
              <a:rPr lang="en-US" dirty="0"/>
              <a:t>Selection of suitable service provider…. </a:t>
            </a:r>
            <a:r>
              <a:rPr lang="en-US" dirty="0">
                <a:solidFill>
                  <a:srgbClr val="FF0000"/>
                </a:solidFill>
              </a:rPr>
              <a:t>Price </a:t>
            </a:r>
            <a:r>
              <a:rPr lang="en-US" dirty="0" err="1">
                <a:solidFill>
                  <a:srgbClr val="FF0000"/>
                </a:solidFill>
              </a:rPr>
              <a:t>vs</a:t>
            </a:r>
            <a:r>
              <a:rPr lang="en-US" dirty="0">
                <a:solidFill>
                  <a:srgbClr val="FF0000"/>
                </a:solidFill>
              </a:rPr>
              <a:t> </a:t>
            </a:r>
            <a:r>
              <a:rPr lang="en-US" dirty="0" err="1">
                <a:solidFill>
                  <a:srgbClr val="FF0000"/>
                </a:solidFill>
              </a:rPr>
              <a:t>QoS</a:t>
            </a:r>
            <a:endParaRPr lang="en-US" dirty="0">
              <a:solidFill>
                <a:srgbClr val="FF0000"/>
              </a:solidFill>
            </a:endParaRPr>
          </a:p>
          <a:p>
            <a:pPr lvl="1" algn="just"/>
            <a:r>
              <a:rPr lang="en-US" sz="3200" dirty="0"/>
              <a:t>Price Negotiation</a:t>
            </a:r>
          </a:p>
          <a:p>
            <a:pPr lvl="1" algn="just"/>
            <a:r>
              <a:rPr lang="en-US" sz="3200" dirty="0"/>
              <a:t>Service Level Agreements (SLAs)</a:t>
            </a:r>
          </a:p>
          <a:p>
            <a:pPr algn="just"/>
            <a:r>
              <a:rPr lang="en-US" dirty="0"/>
              <a:t>Management of demand (request) and Supply (services) ….. </a:t>
            </a:r>
            <a:r>
              <a:rPr lang="en-US" dirty="0">
                <a:solidFill>
                  <a:srgbClr val="FF0000"/>
                </a:solidFill>
              </a:rPr>
              <a:t>How to manage spikes in resource demand while satisfying the SLAs?</a:t>
            </a:r>
          </a:p>
          <a:p>
            <a:pPr algn="just"/>
            <a:r>
              <a:rPr lang="en-US" dirty="0"/>
              <a:t>Monitoring </a:t>
            </a:r>
          </a:p>
          <a:p>
            <a:pPr lvl="1" algn="just"/>
            <a:r>
              <a:rPr lang="en-US" dirty="0"/>
              <a:t>Resource utilization ….</a:t>
            </a:r>
            <a:r>
              <a:rPr lang="en-US" dirty="0">
                <a:solidFill>
                  <a:srgbClr val="FF0000"/>
                </a:solidFill>
              </a:rPr>
              <a:t>over utilized or under utilized</a:t>
            </a:r>
          </a:p>
          <a:p>
            <a:pPr lvl="1" algn="just"/>
            <a:r>
              <a:rPr lang="en-US" dirty="0"/>
              <a:t>SLA….. </a:t>
            </a:r>
            <a:r>
              <a:rPr lang="en-US" dirty="0">
                <a:solidFill>
                  <a:srgbClr val="FF0000"/>
                </a:solidFill>
              </a:rPr>
              <a:t>If there is any SLA violation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Demand versus Supply</a:t>
            </a:r>
            <a:br>
              <a:rPr lang="en-US" dirty="0"/>
            </a:br>
            <a:endParaRPr lang="en-US" dirty="0"/>
          </a:p>
        </p:txBody>
      </p:sp>
      <p:sp>
        <p:nvSpPr>
          <p:cNvPr id="7" name="Text Placeholder 6"/>
          <p:cNvSpPr>
            <a:spLocks noGrp="1"/>
          </p:cNvSpPr>
          <p:nvPr>
            <p:ph type="body" idx="1"/>
          </p:nvPr>
        </p:nvSpPr>
        <p:spPr/>
        <p:txBody>
          <a:bodyPr/>
          <a:lstStyle/>
          <a:p>
            <a:r>
              <a:rPr lang="en-US" dirty="0"/>
              <a:t>Heavy demand or No demand </a:t>
            </a:r>
            <a:r>
              <a:rPr lang="en-US" dirty="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Provider- utilization</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228600" y="1524000"/>
            <a:ext cx="8763000" cy="41715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Spikes in requests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2052" name="Picture 4"/>
          <p:cNvPicPr>
            <a:picLocks noGrp="1" noChangeAspect="1" noChangeArrowheads="1"/>
          </p:cNvPicPr>
          <p:nvPr>
            <p:ph idx="1"/>
          </p:nvPr>
        </p:nvPicPr>
        <p:blipFill>
          <a:blip r:embed="rId2" cstate="print"/>
          <a:srcRect/>
          <a:stretch>
            <a:fillRect/>
          </a:stretch>
        </p:blipFill>
        <p:spPr bwMode="auto">
          <a:xfrm>
            <a:off x="381000" y="1828800"/>
            <a:ext cx="8153996" cy="3906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Scale-up</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28600" y="1600200"/>
            <a:ext cx="8534400" cy="46409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Capacity Vs Utilization</a:t>
            </a:r>
          </a:p>
        </p:txBody>
      </p:sp>
      <p:sp>
        <p:nvSpPr>
          <p:cNvPr id="5" name="Text Placeholder 4"/>
          <p:cNvSpPr>
            <a:spLocks noGrp="1"/>
          </p:cNvSpPr>
          <p:nvPr>
            <p:ph type="body" idx="1"/>
          </p:nvPr>
        </p:nvSpPr>
        <p:spPr/>
        <p:txBody>
          <a:bodyPr/>
          <a:lstStyle/>
          <a:p>
            <a:r>
              <a:rPr lang="en-US" dirty="0"/>
              <a:t>Cloud perspective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resources are not Sufficient</a:t>
            </a:r>
          </a:p>
        </p:txBody>
      </p:sp>
      <p:sp>
        <p:nvSpPr>
          <p:cNvPr id="3" name="Text Placeholder 2"/>
          <p:cNvSpPr>
            <a:spLocks noGrp="1"/>
          </p:cNvSpPr>
          <p:nvPr>
            <p:ph type="body" idx="1"/>
          </p:nvPr>
        </p:nvSpPr>
        <p:spPr/>
        <p:txBody>
          <a:bodyPr/>
          <a:lstStyle/>
          <a:p>
            <a:r>
              <a:rPr lang="en-US" dirty="0"/>
              <a:t>……may loose some customers at peak</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Under utilization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457200" y="2445659"/>
            <a:ext cx="4038600" cy="2835044"/>
          </a:xfrm>
          <a:prstGeom prst="rect">
            <a:avLst/>
          </a:prstGeom>
          <a:noFill/>
          <a:ln w="9525">
            <a:noFill/>
            <a:miter lim="800000"/>
            <a:headEnd/>
            <a:tailEnd/>
          </a:ln>
        </p:spPr>
      </p:pic>
      <p:pic>
        <p:nvPicPr>
          <p:cNvPr id="2051" name="Picture 3"/>
          <p:cNvPicPr>
            <a:picLocks noGrp="1" noChangeAspect="1" noChangeArrowheads="1"/>
          </p:cNvPicPr>
          <p:nvPr>
            <p:ph sz="half" idx="2"/>
          </p:nvPr>
        </p:nvPicPr>
        <p:blipFill>
          <a:blip r:embed="rId3" cstate="print"/>
          <a:srcRect/>
          <a:stretch>
            <a:fillRect/>
          </a:stretch>
        </p:blipFill>
        <p:spPr bwMode="auto">
          <a:xfrm>
            <a:off x="4933949" y="2682080"/>
            <a:ext cx="3780491" cy="257571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5638800" y="2362200"/>
            <a:ext cx="2209800" cy="3704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are under utilized</a:t>
            </a:r>
          </a:p>
        </p:txBody>
      </p:sp>
      <p:sp>
        <p:nvSpPr>
          <p:cNvPr id="3" name="Text Placeholder 2"/>
          <p:cNvSpPr>
            <a:spLocks noGrp="1"/>
          </p:cNvSpPr>
          <p:nvPr>
            <p:ph type="body" idx="1"/>
          </p:nvPr>
        </p:nvSpPr>
        <p:spPr/>
        <p:txBody>
          <a:bodyPr/>
          <a:lstStyle/>
          <a:p>
            <a:r>
              <a:rPr lang="en-US" dirty="0"/>
              <a:t>……may earn more if get a chance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a:t>Small and mid-sized CSPs</a:t>
            </a:r>
          </a:p>
        </p:txBody>
      </p:sp>
      <p:sp>
        <p:nvSpPr>
          <p:cNvPr id="8" name="Content Placeholder 7"/>
          <p:cNvSpPr>
            <a:spLocks noGrp="1"/>
          </p:cNvSpPr>
          <p:nvPr>
            <p:ph idx="1"/>
          </p:nvPr>
        </p:nvSpPr>
        <p:spPr/>
        <p:txBody>
          <a:bodyPr/>
          <a:lstStyle/>
          <a:p>
            <a:r>
              <a:rPr lang="en-US" dirty="0">
                <a:solidFill>
                  <a:srgbClr val="002060"/>
                </a:solidFill>
              </a:rPr>
              <a:t>  Infrastructure constraint  </a:t>
            </a:r>
          </a:p>
          <a:p>
            <a:r>
              <a:rPr lang="en-US" dirty="0">
                <a:solidFill>
                  <a:srgbClr val="002060"/>
                </a:solidFill>
              </a:rPr>
              <a:t>  Scaling issues </a:t>
            </a:r>
          </a:p>
          <a:p>
            <a:r>
              <a:rPr lang="en-US" dirty="0">
                <a:solidFill>
                  <a:srgbClr val="002060"/>
                </a:solidFill>
              </a:rPr>
              <a:t>  Budget constraint</a:t>
            </a:r>
          </a:p>
          <a:p>
            <a:pPr>
              <a:buFont typeface="Wingdings" pitchFamily="2" charset="2"/>
              <a:buChar char="Ø"/>
            </a:pPr>
            <a:endParaRPr lang="en-US" dirty="0">
              <a:solidFill>
                <a:srgbClr val="002060"/>
              </a:solidFill>
            </a:endParaRPr>
          </a:p>
          <a:p>
            <a:pPr>
              <a:buNone/>
            </a:pPr>
            <a:r>
              <a:rPr lang="en-US" dirty="0">
                <a:solidFill>
                  <a:srgbClr val="002060"/>
                </a:solidFill>
              </a:rPr>
              <a:t>…..</a:t>
            </a:r>
            <a:r>
              <a:rPr lang="en-US" dirty="0"/>
              <a:t> </a:t>
            </a:r>
            <a:r>
              <a:rPr lang="en-US" sz="2400" dirty="0"/>
              <a:t>not able to maintain good </a:t>
            </a:r>
            <a:r>
              <a:rPr lang="en-US" sz="2400" dirty="0" err="1"/>
              <a:t>QoS</a:t>
            </a:r>
            <a:r>
              <a:rPr lang="en-US" sz="2400" dirty="0"/>
              <a:t>, especially while competing with market giant like </a:t>
            </a:r>
            <a:r>
              <a:rPr lang="en-US" sz="7200" dirty="0"/>
              <a:t>Amazon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Federation</a:t>
            </a:r>
          </a:p>
        </p:txBody>
      </p:sp>
      <p:sp>
        <p:nvSpPr>
          <p:cNvPr id="3" name="Text Placeholder 2"/>
          <p:cNvSpPr>
            <a:spLocks noGrp="1"/>
          </p:cNvSpPr>
          <p:nvPr>
            <p:ph type="body" idx="1"/>
          </p:nvPr>
        </p:nvSpPr>
        <p:spPr/>
        <p:txBody>
          <a:bodyPr/>
          <a:lstStyle/>
          <a:p>
            <a:r>
              <a:rPr lang="en-US" dirty="0"/>
              <a:t>Let’s collaborate..</a:t>
            </a:r>
            <a:r>
              <a:rPr lang="en-US" dirty="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
        <p:nvSpPr>
          <p:cNvPr id="6" name="TextBox 5"/>
          <p:cNvSpPr txBox="1"/>
          <p:nvPr/>
        </p:nvSpPr>
        <p:spPr>
          <a:xfrm>
            <a:off x="762000" y="685800"/>
            <a:ext cx="7467600" cy="1077218"/>
          </a:xfrm>
          <a:prstGeom prst="rect">
            <a:avLst/>
          </a:prstGeom>
          <a:noFill/>
        </p:spPr>
        <p:txBody>
          <a:bodyPr wrap="square" rtlCol="0">
            <a:spAutoFit/>
          </a:bodyPr>
          <a:lstStyle/>
          <a:p>
            <a:pPr algn="ctr"/>
            <a:r>
              <a:rPr lang="en-US" sz="3200" b="1" i="1" dirty="0">
                <a:solidFill>
                  <a:schemeClr val="accent2">
                    <a:lumMod val="50000"/>
                  </a:schemeClr>
                </a:solidFill>
              </a:rPr>
              <a:t>Scenario 1:</a:t>
            </a:r>
            <a:r>
              <a:rPr lang="en-US" sz="3200" b="1" i="1" dirty="0">
                <a:solidFill>
                  <a:schemeClr val="tx2">
                    <a:lumMod val="50000"/>
                  </a:schemeClr>
                </a:solidFill>
              </a:rPr>
              <a:t> </a:t>
            </a:r>
            <a:r>
              <a:rPr lang="en-US" sz="3200" b="1" i="1" dirty="0">
                <a:solidFill>
                  <a:schemeClr val="tx2">
                    <a:lumMod val="75000"/>
                  </a:schemeClr>
                </a:solidFill>
              </a:rPr>
              <a:t>High demand </a:t>
            </a:r>
            <a:r>
              <a:rPr lang="en-US" sz="3200" b="1" i="1" dirty="0">
                <a:solidFill>
                  <a:schemeClr val="tx2">
                    <a:lumMod val="50000"/>
                  </a:schemeClr>
                </a:solidFill>
              </a:rPr>
              <a:t>… </a:t>
            </a:r>
            <a:r>
              <a:rPr lang="en-US" sz="3200" b="1" i="1" dirty="0">
                <a:solidFill>
                  <a:srgbClr val="FF0000"/>
                </a:solidFill>
              </a:rPr>
              <a:t>over utilized </a:t>
            </a:r>
            <a:r>
              <a:rPr lang="en-US" sz="3200" b="1" i="1" dirty="0">
                <a:solidFill>
                  <a:schemeClr val="tx2">
                    <a:lumMod val="50000"/>
                  </a:schemeClr>
                </a:solidFill>
              </a:rPr>
              <a:t>…</a:t>
            </a:r>
            <a:r>
              <a:rPr lang="en-US" sz="3200" b="1" i="1" dirty="0">
                <a:solidFill>
                  <a:schemeClr val="accent3">
                    <a:lumMod val="50000"/>
                  </a:schemeClr>
                </a:solidFill>
              </a:rPr>
              <a:t>more resources will be better</a:t>
            </a:r>
          </a:p>
        </p:txBody>
      </p:sp>
      <p:sp>
        <p:nvSpPr>
          <p:cNvPr id="7" name="TextBox 6"/>
          <p:cNvSpPr txBox="1"/>
          <p:nvPr/>
        </p:nvSpPr>
        <p:spPr>
          <a:xfrm>
            <a:off x="685800" y="2133600"/>
            <a:ext cx="7467600" cy="1077218"/>
          </a:xfrm>
          <a:prstGeom prst="rect">
            <a:avLst/>
          </a:prstGeom>
          <a:noFill/>
        </p:spPr>
        <p:txBody>
          <a:bodyPr wrap="square" rtlCol="0">
            <a:spAutoFit/>
          </a:bodyPr>
          <a:lstStyle/>
          <a:p>
            <a:pPr algn="ctr"/>
            <a:r>
              <a:rPr lang="en-US" sz="3200" b="1" i="1" dirty="0">
                <a:solidFill>
                  <a:schemeClr val="accent2">
                    <a:lumMod val="50000"/>
                  </a:schemeClr>
                </a:solidFill>
              </a:rPr>
              <a:t>Scenario 2:</a:t>
            </a:r>
            <a:r>
              <a:rPr lang="en-US" sz="3200" b="1" i="1" dirty="0">
                <a:solidFill>
                  <a:schemeClr val="tx2">
                    <a:lumMod val="50000"/>
                  </a:schemeClr>
                </a:solidFill>
              </a:rPr>
              <a:t> </a:t>
            </a:r>
            <a:r>
              <a:rPr lang="en-US" sz="3200" b="1" i="1" dirty="0">
                <a:solidFill>
                  <a:srgbClr val="FF0000"/>
                </a:solidFill>
              </a:rPr>
              <a:t>Low demand </a:t>
            </a:r>
            <a:r>
              <a:rPr lang="en-US" sz="3200" b="1" i="1" dirty="0">
                <a:solidFill>
                  <a:schemeClr val="tx2">
                    <a:lumMod val="50000"/>
                  </a:schemeClr>
                </a:solidFill>
              </a:rPr>
              <a:t>… </a:t>
            </a:r>
            <a:r>
              <a:rPr lang="en-US" sz="3200" b="1" i="1" dirty="0">
                <a:solidFill>
                  <a:schemeClr val="tx2">
                    <a:lumMod val="75000"/>
                  </a:schemeClr>
                </a:solidFill>
              </a:rPr>
              <a:t>under utilized </a:t>
            </a:r>
            <a:r>
              <a:rPr lang="en-US" sz="3200" b="1" i="1" dirty="0">
                <a:solidFill>
                  <a:schemeClr val="accent3">
                    <a:lumMod val="50000"/>
                  </a:schemeClr>
                </a:solidFill>
              </a:rPr>
              <a:t>…more requests will be better</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8033"/>
          </a:xfrm>
        </p:spPr>
        <p:txBody>
          <a:bodyPr>
            <a:normAutofit/>
          </a:bodyPr>
          <a:lstStyle/>
          <a:p>
            <a:r>
              <a:rPr lang="en-US" dirty="0"/>
              <a:t>Cloud Federation</a:t>
            </a:r>
          </a:p>
        </p:txBody>
      </p:sp>
      <p:pic>
        <p:nvPicPr>
          <p:cNvPr id="1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209800"/>
            <a:ext cx="1959429"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4" descr="http://www.edu-tree.com/ttd/pc_user_icon_by_ornorm-d4winao.png"/>
          <p:cNvPicPr>
            <a:picLocks noChangeAspect="1" noChangeArrowheads="1"/>
          </p:cNvPicPr>
          <p:nvPr/>
        </p:nvPicPr>
        <p:blipFill>
          <a:blip r:embed="rId3" cstate="print"/>
          <a:srcRect/>
          <a:stretch>
            <a:fillRect/>
          </a:stretch>
        </p:blipFill>
        <p:spPr bwMode="auto">
          <a:xfrm>
            <a:off x="489861" y="3232361"/>
            <a:ext cx="654970" cy="873293"/>
          </a:xfrm>
          <a:prstGeom prst="rect">
            <a:avLst/>
          </a:prstGeom>
          <a:noFill/>
        </p:spPr>
      </p:pic>
      <p:pic>
        <p:nvPicPr>
          <p:cNvPr id="6" name="Picture 4" descr="http://www.edu-tree.com/ttd/pc_user_icon_by_ornorm-d4winao.png"/>
          <p:cNvPicPr>
            <a:picLocks noChangeAspect="1" noChangeArrowheads="1"/>
          </p:cNvPicPr>
          <p:nvPr/>
        </p:nvPicPr>
        <p:blipFill>
          <a:blip r:embed="rId4" cstate="print"/>
          <a:srcRect/>
          <a:stretch>
            <a:fillRect/>
          </a:stretch>
        </p:blipFill>
        <p:spPr bwMode="auto">
          <a:xfrm>
            <a:off x="1130542" y="3772953"/>
            <a:ext cx="693809" cy="925079"/>
          </a:xfrm>
          <a:prstGeom prst="rect">
            <a:avLst/>
          </a:prstGeom>
          <a:noFill/>
        </p:spPr>
      </p:pic>
      <p:pic>
        <p:nvPicPr>
          <p:cNvPr id="7" name="Picture 4" descr="http://www.edu-tree.com/ttd/pc_user_icon_by_ornorm-d4winao.png"/>
          <p:cNvPicPr>
            <a:picLocks noChangeAspect="1" noChangeArrowheads="1"/>
          </p:cNvPicPr>
          <p:nvPr/>
        </p:nvPicPr>
        <p:blipFill>
          <a:blip r:embed="rId4" cstate="print"/>
          <a:srcRect/>
          <a:stretch>
            <a:fillRect/>
          </a:stretch>
        </p:blipFill>
        <p:spPr bwMode="auto">
          <a:xfrm>
            <a:off x="1096400" y="2741778"/>
            <a:ext cx="693809" cy="925079"/>
          </a:xfrm>
          <a:prstGeom prst="rect">
            <a:avLst/>
          </a:prstGeom>
          <a:noFill/>
        </p:spPr>
      </p:pic>
      <p:pic>
        <p:nvPicPr>
          <p:cNvPr id="12" name="Picture 11" descr="http://www.edu-tree.com/ttd/pc_user_icon_by_ornorm-d4winao.png"/>
          <p:cNvPicPr>
            <a:picLocks noChangeAspect="1" noChangeArrowheads="1"/>
          </p:cNvPicPr>
          <p:nvPr/>
        </p:nvPicPr>
        <p:blipFill>
          <a:blip r:embed="rId3" cstate="print"/>
          <a:srcRect/>
          <a:stretch>
            <a:fillRect/>
          </a:stretch>
        </p:blipFill>
        <p:spPr bwMode="auto">
          <a:xfrm>
            <a:off x="605646" y="2270463"/>
            <a:ext cx="654970" cy="873293"/>
          </a:xfrm>
          <a:prstGeom prst="rect">
            <a:avLst/>
          </a:prstGeom>
          <a:noFill/>
        </p:spPr>
      </p:pic>
      <p:pic>
        <p:nvPicPr>
          <p:cNvPr id="13" name="Picture 4" descr="http://www.edu-tree.com/ttd/pc_user_icon_by_ornorm-d4winao.png"/>
          <p:cNvPicPr>
            <a:picLocks noChangeAspect="1" noChangeArrowheads="1"/>
          </p:cNvPicPr>
          <p:nvPr/>
        </p:nvPicPr>
        <p:blipFill>
          <a:blip r:embed="rId4" cstate="print"/>
          <a:srcRect/>
          <a:stretch>
            <a:fillRect/>
          </a:stretch>
        </p:blipFill>
        <p:spPr bwMode="auto">
          <a:xfrm>
            <a:off x="1175075" y="3001058"/>
            <a:ext cx="693809" cy="925079"/>
          </a:xfrm>
          <a:prstGeom prst="rect">
            <a:avLst/>
          </a:prstGeom>
          <a:noFill/>
        </p:spPr>
      </p:pic>
      <p:pic>
        <p:nvPicPr>
          <p:cNvPr id="14" name="Picture 4" descr="http://www.edu-tree.com/ttd/pc_user_icon_by_ornorm-d4winao.png"/>
          <p:cNvPicPr>
            <a:picLocks noChangeAspect="1" noChangeArrowheads="1"/>
          </p:cNvPicPr>
          <p:nvPr/>
        </p:nvPicPr>
        <p:blipFill>
          <a:blip r:embed="rId4" cstate="print"/>
          <a:srcRect/>
          <a:stretch>
            <a:fillRect/>
          </a:stretch>
        </p:blipFill>
        <p:spPr bwMode="auto">
          <a:xfrm>
            <a:off x="1212185" y="1779877"/>
            <a:ext cx="693809" cy="925079"/>
          </a:xfrm>
          <a:prstGeom prst="rect">
            <a:avLst/>
          </a:prstGeom>
          <a:noFill/>
        </p:spPr>
      </p:pic>
      <p:sp>
        <p:nvSpPr>
          <p:cNvPr id="19" name="TextBox 18"/>
          <p:cNvSpPr txBox="1"/>
          <p:nvPr/>
        </p:nvSpPr>
        <p:spPr>
          <a:xfrm>
            <a:off x="3048000" y="2895600"/>
            <a:ext cx="1620982" cy="646331"/>
          </a:xfrm>
          <a:prstGeom prst="rect">
            <a:avLst/>
          </a:prstGeom>
          <a:noFill/>
        </p:spPr>
        <p:txBody>
          <a:bodyPr wrap="square" rtlCol="0">
            <a:spAutoFit/>
          </a:bodyPr>
          <a:lstStyle/>
          <a:p>
            <a:pPr algn="ctr"/>
            <a:r>
              <a:rPr lang="en-US" dirty="0"/>
              <a:t>Cloud Service Broker</a:t>
            </a:r>
          </a:p>
        </p:txBody>
      </p:sp>
      <p:sp>
        <p:nvSpPr>
          <p:cNvPr id="20" name="Left-Right Arrow 19"/>
          <p:cNvSpPr/>
          <p:nvPr/>
        </p:nvSpPr>
        <p:spPr>
          <a:xfrm>
            <a:off x="2057405" y="3087597"/>
            <a:ext cx="810491" cy="4868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Right Arrow 22"/>
          <p:cNvSpPr/>
          <p:nvPr/>
        </p:nvSpPr>
        <p:spPr>
          <a:xfrm>
            <a:off x="4724400" y="2971800"/>
            <a:ext cx="1113311" cy="4750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72045" y="4762007"/>
            <a:ext cx="1745673" cy="369332"/>
          </a:xfrm>
          <a:prstGeom prst="rect">
            <a:avLst/>
          </a:prstGeom>
          <a:noFill/>
        </p:spPr>
        <p:txBody>
          <a:bodyPr wrap="square" rtlCol="0">
            <a:spAutoFit/>
          </a:bodyPr>
          <a:lstStyle/>
          <a:p>
            <a:pPr algn="ctr"/>
            <a:r>
              <a:rPr lang="en-US" dirty="0"/>
              <a:t>Cloud Users</a:t>
            </a:r>
          </a:p>
        </p:txBody>
      </p:sp>
      <p:sp>
        <p:nvSpPr>
          <p:cNvPr id="27" name="TextBox 26"/>
          <p:cNvSpPr txBox="1"/>
          <p:nvPr/>
        </p:nvSpPr>
        <p:spPr>
          <a:xfrm>
            <a:off x="5562600" y="4953000"/>
            <a:ext cx="3069773" cy="369332"/>
          </a:xfrm>
          <a:prstGeom prst="rect">
            <a:avLst/>
          </a:prstGeom>
          <a:noFill/>
        </p:spPr>
        <p:txBody>
          <a:bodyPr wrap="square" rtlCol="0">
            <a:spAutoFit/>
          </a:bodyPr>
          <a:lstStyle/>
          <a:p>
            <a:pPr algn="ctr"/>
            <a:r>
              <a:rPr lang="en-US" dirty="0"/>
              <a:t>Cloud Federation</a:t>
            </a:r>
          </a:p>
        </p:txBody>
      </p:sp>
      <p:sp>
        <p:nvSpPr>
          <p:cNvPr id="28" name="Slide Number Placeholder 27"/>
          <p:cNvSpPr>
            <a:spLocks noGrp="1"/>
          </p:cNvSpPr>
          <p:nvPr>
            <p:ph type="sldNum" sz="quarter" idx="12"/>
          </p:nvPr>
        </p:nvSpPr>
        <p:spPr/>
        <p:txBody>
          <a:bodyPr/>
          <a:lstStyle/>
          <a:p>
            <a:fld id="{AF405218-04F0-4E65-B736-FAB8F9ACB1A2}" type="slidenum">
              <a:rPr lang="en-IN" smtClean="0"/>
              <a:pPr/>
              <a:t>55</a:t>
            </a:fld>
            <a:endParaRPr lang="en-IN" dirty="0"/>
          </a:p>
        </p:txBody>
      </p:sp>
      <p:sp>
        <p:nvSpPr>
          <p:cNvPr id="24" name="Oval 23"/>
          <p:cNvSpPr/>
          <p:nvPr/>
        </p:nvSpPr>
        <p:spPr>
          <a:xfrm>
            <a:off x="5334000" y="1371600"/>
            <a:ext cx="3581400" cy="3581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16764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16002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22098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24384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38100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1400" y="33528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28194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7200" y="25908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32766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39624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3400" y="33528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0" y="19812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39624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22098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26670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28956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15240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2672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34290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4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200" y="2286000"/>
            <a:ext cx="684610" cy="7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p:nvPr/>
        </p:nvSpPr>
        <p:spPr>
          <a:xfrm>
            <a:off x="457200" y="5334000"/>
            <a:ext cx="8458200" cy="923330"/>
          </a:xfrm>
          <a:prstGeom prst="rect">
            <a:avLst/>
          </a:prstGeom>
          <a:noFill/>
        </p:spPr>
        <p:txBody>
          <a:bodyPr wrap="square" rtlCol="0">
            <a:spAutoFit/>
          </a:bodyPr>
          <a:lstStyle/>
          <a:p>
            <a:pPr algn="just"/>
            <a:r>
              <a:rPr lang="en-US" b="1" dirty="0">
                <a:solidFill>
                  <a:schemeClr val="tx2">
                    <a:lumMod val="75000"/>
                  </a:schemeClr>
                </a:solidFill>
              </a:rPr>
              <a:t>Federating cloud resources can be a solution for interoperability among multiple clouds, enabling the formation of a pool of resources used for providing on demand services.</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286000" y="4648200"/>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dirty="0"/>
          </a:p>
        </p:txBody>
      </p:sp>
      <p:sp>
        <p:nvSpPr>
          <p:cNvPr id="37" name="Rectangle 36"/>
          <p:cNvSpPr/>
          <p:nvPr/>
        </p:nvSpPr>
        <p:spPr>
          <a:xfrm>
            <a:off x="4572000" y="3200400"/>
            <a:ext cx="6858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dirty="0"/>
          </a:p>
        </p:txBody>
      </p:sp>
      <p:sp>
        <p:nvSpPr>
          <p:cNvPr id="38" name="Rectangle 37"/>
          <p:cNvSpPr/>
          <p:nvPr/>
        </p:nvSpPr>
        <p:spPr>
          <a:xfrm>
            <a:off x="3810000" y="3657600"/>
            <a:ext cx="6858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dirty="0"/>
          </a:p>
        </p:txBody>
      </p:sp>
      <p:sp>
        <p:nvSpPr>
          <p:cNvPr id="39" name="Rectangle 38"/>
          <p:cNvSpPr/>
          <p:nvPr/>
        </p:nvSpPr>
        <p:spPr>
          <a:xfrm>
            <a:off x="3048000" y="4191000"/>
            <a:ext cx="685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dirty="0"/>
          </a:p>
        </p:txBody>
      </p:sp>
      <p:sp>
        <p:nvSpPr>
          <p:cNvPr id="8198" name="Title 1"/>
          <p:cNvSpPr>
            <a:spLocks noGrp="1"/>
          </p:cNvSpPr>
          <p:nvPr>
            <p:ph type="title"/>
          </p:nvPr>
        </p:nvSpPr>
        <p:spPr/>
        <p:txBody>
          <a:bodyPr/>
          <a:lstStyle/>
          <a:p>
            <a:r>
              <a:rPr lang="en-US"/>
              <a:t>Traditional Infrastructure Model</a:t>
            </a:r>
          </a:p>
        </p:txBody>
      </p:sp>
      <p:graphicFrame>
        <p:nvGraphicFramePr>
          <p:cNvPr id="27"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Arrow Connector 27"/>
          <p:cNvCxnSpPr/>
          <p:nvPr/>
        </p:nvCxnSpPr>
        <p:spPr>
          <a:xfrm flipV="1">
            <a:off x="2286000" y="2312988"/>
            <a:ext cx="4349750" cy="2792412"/>
          </a:xfrm>
          <a:prstGeom prst="straightConnector1">
            <a:avLst/>
          </a:prstGeom>
          <a:ln w="28575">
            <a:headEnd type="none"/>
            <a:tailEnd type="triangle"/>
          </a:ln>
        </p:spPr>
        <p:style>
          <a:lnRef idx="1">
            <a:schemeClr val="dk1"/>
          </a:lnRef>
          <a:fillRef idx="0">
            <a:schemeClr val="dk1"/>
          </a:fillRef>
          <a:effectRef idx="0">
            <a:schemeClr val="dk1"/>
          </a:effectRef>
          <a:fontRef idx="minor">
            <a:schemeClr val="tx1"/>
          </a:fontRef>
        </p:style>
      </p:cxnSp>
      <p:sp>
        <p:nvSpPr>
          <p:cNvPr id="29" name="TextBox 28"/>
          <p:cNvSpPr txBox="1">
            <a:spLocks noChangeArrowheads="1"/>
          </p:cNvSpPr>
          <p:nvPr/>
        </p:nvSpPr>
        <p:spPr bwMode="auto">
          <a:xfrm>
            <a:off x="4859338" y="1268413"/>
            <a:ext cx="1971675" cy="1570037"/>
          </a:xfrm>
          <a:prstGeom prst="rect">
            <a:avLst/>
          </a:prstGeom>
          <a:noFill/>
          <a:ln w="9525">
            <a:noFill/>
            <a:miter lim="800000"/>
            <a:headEnd/>
            <a:tailEnd/>
          </a:ln>
        </p:spPr>
        <p:txBody>
          <a:bodyPr>
            <a:spAutoFit/>
          </a:bodyPr>
          <a:lstStyle/>
          <a:p>
            <a:r>
              <a:rPr lang="en-US">
                <a:latin typeface="Calibri" pitchFamily="34" charset="0"/>
              </a:rPr>
              <a:t>Forecasted Infrastructure Demand</a:t>
            </a:r>
          </a:p>
          <a:p>
            <a:endParaRPr lang="en-US">
              <a:latin typeface="Calibri" pitchFamily="34" charset="0"/>
            </a:endParaRPr>
          </a:p>
        </p:txBody>
      </p:sp>
      <p:sp>
        <p:nvSpPr>
          <p:cNvPr id="8202" name="TextBox 39"/>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8203" name="TextBox 40"/>
          <p:cNvSpPr txBox="1">
            <a:spLocks noChangeArrowheads="1"/>
          </p:cNvSpPr>
          <p:nvPr/>
        </p:nvSpPr>
        <p:spPr bwMode="auto">
          <a:xfrm>
            <a:off x="1187450" y="3284538"/>
            <a:ext cx="831850" cy="369887"/>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2000"/>
                                        <p:tgtEl>
                                          <p:spTgt spid="28"/>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2000"/>
                                        <p:tgtEl>
                                          <p:spTgt spid="36"/>
                                        </p:tgtEl>
                                      </p:cBhvr>
                                    </p:animEffect>
                                  </p:childTnLst>
                                </p:cTn>
                              </p:par>
                            </p:childTnLst>
                          </p:cTn>
                        </p:par>
                        <p:par>
                          <p:cTn id="15" fill="hold">
                            <p:stCondLst>
                              <p:cond delay="4000"/>
                            </p:stCondLst>
                            <p:childTnLst>
                              <p:par>
                                <p:cTn id="16" presetID="22" presetClass="entr" presetSubtype="4"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2000"/>
                                        <p:tgtEl>
                                          <p:spTgt spid="39"/>
                                        </p:tgtEl>
                                      </p:cBhvr>
                                    </p:animEffect>
                                  </p:childTnLst>
                                </p:cTn>
                              </p:par>
                            </p:childTnLst>
                          </p:cTn>
                        </p:par>
                        <p:par>
                          <p:cTn id="19" fill="hold">
                            <p:stCondLst>
                              <p:cond delay="6000"/>
                            </p:stCondLst>
                            <p:childTnLst>
                              <p:par>
                                <p:cTn id="20" presetID="22" presetClass="entr" presetSubtype="4"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2000"/>
                                        <p:tgtEl>
                                          <p:spTgt spid="38"/>
                                        </p:tgtEl>
                                      </p:cBhvr>
                                    </p:animEffect>
                                  </p:childTnLst>
                                </p:cTn>
                              </p:par>
                            </p:childTnLst>
                          </p:cTn>
                        </p:par>
                        <p:par>
                          <p:cTn id="23" fill="hold">
                            <p:stCondLst>
                              <p:cond delay="8000"/>
                            </p:stCondLst>
                            <p:childTnLst>
                              <p:par>
                                <p:cTn id="24" presetID="22" presetClass="entr" presetSubtype="4"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down)">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Acceptable Surplus</a:t>
            </a:r>
          </a:p>
        </p:txBody>
      </p:sp>
      <p:graphicFrame>
        <p:nvGraphicFramePr>
          <p:cNvPr id="28"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cxnSp>
        <p:nvCxnSpPr>
          <p:cNvPr id="29" name="Straight Arrow Connector 28"/>
          <p:cNvCxnSpPr/>
          <p:nvPr/>
        </p:nvCxnSpPr>
        <p:spPr>
          <a:xfrm flipV="1">
            <a:off x="2286000" y="2312988"/>
            <a:ext cx="4349750" cy="2792412"/>
          </a:xfrm>
          <a:prstGeom prst="straightConnector1">
            <a:avLst/>
          </a:prstGeom>
          <a:ln w="28575">
            <a:headEnd type="none"/>
            <a:tailEnd type="triangle"/>
          </a:ln>
        </p:spPr>
        <p:style>
          <a:lnRef idx="1">
            <a:schemeClr val="dk1"/>
          </a:lnRef>
          <a:fillRef idx="0">
            <a:schemeClr val="dk1"/>
          </a:fillRef>
          <a:effectRef idx="0">
            <a:schemeClr val="dk1"/>
          </a:effectRef>
          <a:fontRef idx="minor">
            <a:schemeClr val="tx1"/>
          </a:fontRef>
        </p:style>
      </p:cxnSp>
      <p:sp>
        <p:nvSpPr>
          <p:cNvPr id="9221" name="TextBox 29"/>
          <p:cNvSpPr txBox="1">
            <a:spLocks noChangeArrowheads="1"/>
          </p:cNvSpPr>
          <p:nvPr/>
        </p:nvSpPr>
        <p:spPr bwMode="auto">
          <a:xfrm>
            <a:off x="4500563" y="1196975"/>
            <a:ext cx="1898650" cy="1570038"/>
          </a:xfrm>
          <a:prstGeom prst="rect">
            <a:avLst/>
          </a:prstGeom>
          <a:noFill/>
          <a:ln w="9525">
            <a:noFill/>
            <a:miter lim="800000"/>
            <a:headEnd/>
            <a:tailEnd/>
          </a:ln>
        </p:spPr>
        <p:txBody>
          <a:bodyPr>
            <a:spAutoFit/>
          </a:bodyPr>
          <a:lstStyle/>
          <a:p>
            <a:r>
              <a:rPr lang="en-US">
                <a:latin typeface="Calibri" pitchFamily="34" charset="0"/>
              </a:rPr>
              <a:t>Forecasted Infrastructure Demand</a:t>
            </a:r>
          </a:p>
          <a:p>
            <a:endParaRPr lang="en-US">
              <a:latin typeface="Calibri" pitchFamily="34" charset="0"/>
            </a:endParaRPr>
          </a:p>
        </p:txBody>
      </p:sp>
      <p:sp>
        <p:nvSpPr>
          <p:cNvPr id="31" name="TextBox 30"/>
          <p:cNvSpPr txBox="1">
            <a:spLocks noChangeArrowheads="1"/>
          </p:cNvSpPr>
          <p:nvPr/>
        </p:nvSpPr>
        <p:spPr bwMode="auto">
          <a:xfrm>
            <a:off x="2971800" y="2708275"/>
            <a:ext cx="1168400" cy="461963"/>
          </a:xfrm>
          <a:prstGeom prst="rect">
            <a:avLst/>
          </a:prstGeom>
          <a:noFill/>
          <a:ln w="9525">
            <a:noFill/>
            <a:miter lim="800000"/>
            <a:headEnd/>
            <a:tailEnd/>
          </a:ln>
        </p:spPr>
        <p:txBody>
          <a:bodyPr>
            <a:spAutoFit/>
          </a:bodyPr>
          <a:lstStyle/>
          <a:p>
            <a:r>
              <a:rPr lang="en-US">
                <a:latin typeface="Calibri" pitchFamily="34" charset="0"/>
              </a:rPr>
              <a:t>Surplus</a:t>
            </a:r>
          </a:p>
        </p:txBody>
      </p:sp>
      <p:cxnSp>
        <p:nvCxnSpPr>
          <p:cNvPr id="32" name="Straight Arrow Connector 31"/>
          <p:cNvCxnSpPr/>
          <p:nvPr/>
        </p:nvCxnSpPr>
        <p:spPr>
          <a:xfrm rot="5400000">
            <a:off x="2133600" y="3429000"/>
            <a:ext cx="1600200" cy="990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3276600" y="3113088"/>
            <a:ext cx="152400" cy="1077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429000" y="3113088"/>
            <a:ext cx="533400" cy="596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429000" y="3113088"/>
            <a:ext cx="1295400" cy="2397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27" name="TextBox 35"/>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9228" name="TextBox 36"/>
          <p:cNvSpPr txBox="1">
            <a:spLocks noChangeArrowheads="1"/>
          </p:cNvSpPr>
          <p:nvPr/>
        </p:nvSpPr>
        <p:spPr bwMode="auto">
          <a:xfrm>
            <a:off x="1116013" y="3357563"/>
            <a:ext cx="831850" cy="369887"/>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22" presetClass="entr" presetSubtype="1" fill="hold" nodeType="withEffect">
                                  <p:stCondLst>
                                    <p:cond delay="150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par>
                                <p:cTn id="11" presetID="22" presetClass="entr" presetSubtype="1" fill="hold" nodeType="withEffect">
                                  <p:stCondLst>
                                    <p:cond delay="150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par>
                                <p:cTn id="14" presetID="22" presetClass="entr" presetSubtype="1" fill="hold" nodeType="withEffect">
                                  <p:stCondLst>
                                    <p:cond delay="150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150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Real story</a:t>
            </a: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14" name="Freeform 13"/>
          <p:cNvSpPr/>
          <p:nvPr/>
        </p:nvSpPr>
        <p:spPr>
          <a:xfrm>
            <a:off x="2297113" y="2466975"/>
            <a:ext cx="3575050" cy="2595563"/>
          </a:xfrm>
          <a:custGeom>
            <a:avLst/>
            <a:gdLst>
              <a:gd name="connsiteX0" fmla="*/ 0 w 3202824"/>
              <a:gd name="connsiteY0" fmla="*/ 2594921 h 2594921"/>
              <a:gd name="connsiteX1" fmla="*/ 347623 w 3202824"/>
              <a:gd name="connsiteY1" fmla="*/ 1582279 h 2594921"/>
              <a:gd name="connsiteX2" fmla="*/ 1027755 w 3202824"/>
              <a:gd name="connsiteY2" fmla="*/ 2277526 h 2594921"/>
              <a:gd name="connsiteX3" fmla="*/ 1299808 w 3202824"/>
              <a:gd name="connsiteY3" fmla="*/ 1136415 h 2594921"/>
              <a:gd name="connsiteX4" fmla="*/ 2070624 w 3202824"/>
              <a:gd name="connsiteY4" fmla="*/ 2073486 h 2594921"/>
              <a:gd name="connsiteX5" fmla="*/ 2418247 w 3202824"/>
              <a:gd name="connsiteY5" fmla="*/ 17975 h 2594921"/>
              <a:gd name="connsiteX6" fmla="*/ 3136165 w 3202824"/>
              <a:gd name="connsiteY6" fmla="*/ 1068402 h 2594921"/>
              <a:gd name="connsiteX7" fmla="*/ 3128608 w 3202824"/>
              <a:gd name="connsiteY7" fmla="*/ 1000388 h 2594921"/>
              <a:gd name="connsiteX0" fmla="*/ 0 w 3323852"/>
              <a:gd name="connsiteY0" fmla="*/ 2595582 h 2595582"/>
              <a:gd name="connsiteX1" fmla="*/ 347623 w 3323852"/>
              <a:gd name="connsiteY1" fmla="*/ 1582940 h 2595582"/>
              <a:gd name="connsiteX2" fmla="*/ 1027755 w 3323852"/>
              <a:gd name="connsiteY2" fmla="*/ 2278187 h 2595582"/>
              <a:gd name="connsiteX3" fmla="*/ 1299808 w 3323852"/>
              <a:gd name="connsiteY3" fmla="*/ 1137076 h 2595582"/>
              <a:gd name="connsiteX4" fmla="*/ 2070624 w 3323852"/>
              <a:gd name="connsiteY4" fmla="*/ 2074147 h 2595582"/>
              <a:gd name="connsiteX5" fmla="*/ 2418247 w 3323852"/>
              <a:gd name="connsiteY5" fmla="*/ 18636 h 2595582"/>
              <a:gd name="connsiteX6" fmla="*/ 3136165 w 3323852"/>
              <a:gd name="connsiteY6" fmla="*/ 1069063 h 2595582"/>
              <a:gd name="connsiteX7" fmla="*/ 3302419 w 3323852"/>
              <a:gd name="connsiteY7" fmla="*/ 1257988 h 2595582"/>
              <a:gd name="connsiteX0" fmla="*/ 0 w 3575392"/>
              <a:gd name="connsiteY0" fmla="*/ 2596960 h 2596960"/>
              <a:gd name="connsiteX1" fmla="*/ 347623 w 3575392"/>
              <a:gd name="connsiteY1" fmla="*/ 1584318 h 2596960"/>
              <a:gd name="connsiteX2" fmla="*/ 1027755 w 3575392"/>
              <a:gd name="connsiteY2" fmla="*/ 2279565 h 2596960"/>
              <a:gd name="connsiteX3" fmla="*/ 1299808 w 3575392"/>
              <a:gd name="connsiteY3" fmla="*/ 1138454 h 2596960"/>
              <a:gd name="connsiteX4" fmla="*/ 2070624 w 3575392"/>
              <a:gd name="connsiteY4" fmla="*/ 2075525 h 2596960"/>
              <a:gd name="connsiteX5" fmla="*/ 2418247 w 3575392"/>
              <a:gd name="connsiteY5" fmla="*/ 20014 h 2596960"/>
              <a:gd name="connsiteX6" fmla="*/ 3136165 w 3575392"/>
              <a:gd name="connsiteY6" fmla="*/ 1070441 h 2596960"/>
              <a:gd name="connsiteX7" fmla="*/ 3566915 w 3575392"/>
              <a:gd name="connsiteY7" fmla="*/ 1743016 h 259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5392" h="2596960">
                <a:moveTo>
                  <a:pt x="0" y="2596960"/>
                </a:moveTo>
                <a:cubicBezTo>
                  <a:pt x="88165" y="2117088"/>
                  <a:pt x="176330" y="1637217"/>
                  <a:pt x="347623" y="1584318"/>
                </a:cubicBezTo>
                <a:cubicBezTo>
                  <a:pt x="518916" y="1531419"/>
                  <a:pt x="869058" y="2353876"/>
                  <a:pt x="1027755" y="2279565"/>
                </a:cubicBezTo>
                <a:cubicBezTo>
                  <a:pt x="1186452" y="2205254"/>
                  <a:pt x="1125997" y="1172461"/>
                  <a:pt x="1299808" y="1138454"/>
                </a:cubicBezTo>
                <a:cubicBezTo>
                  <a:pt x="1473619" y="1104447"/>
                  <a:pt x="1884218" y="2261932"/>
                  <a:pt x="2070624" y="2075525"/>
                </a:cubicBezTo>
                <a:cubicBezTo>
                  <a:pt x="2257030" y="1889118"/>
                  <a:pt x="2240657" y="187528"/>
                  <a:pt x="2418247" y="20014"/>
                </a:cubicBezTo>
                <a:cubicBezTo>
                  <a:pt x="2595837" y="-147500"/>
                  <a:pt x="2944720" y="783274"/>
                  <a:pt x="3136165" y="1070441"/>
                </a:cubicBezTo>
                <a:cubicBezTo>
                  <a:pt x="3327610" y="1357608"/>
                  <a:pt x="3629890" y="1858890"/>
                  <a:pt x="3566915" y="1743016"/>
                </a:cubicBezTo>
              </a:path>
            </a:pathLst>
          </a:custGeom>
          <a:ln>
            <a:tailEnd type="triangle"/>
          </a:ln>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en-US" dirty="0"/>
          </a:p>
        </p:txBody>
      </p:sp>
      <p:sp>
        <p:nvSpPr>
          <p:cNvPr id="20" name="TextBox 19"/>
          <p:cNvSpPr txBox="1">
            <a:spLocks noChangeArrowheads="1"/>
          </p:cNvSpPr>
          <p:nvPr/>
        </p:nvSpPr>
        <p:spPr bwMode="auto">
          <a:xfrm>
            <a:off x="5076825" y="1773238"/>
            <a:ext cx="2159000" cy="1200150"/>
          </a:xfrm>
          <a:prstGeom prst="rect">
            <a:avLst/>
          </a:prstGeom>
          <a:noFill/>
          <a:ln w="9525">
            <a:noFill/>
            <a:miter lim="800000"/>
            <a:headEnd/>
            <a:tailEnd/>
          </a:ln>
        </p:spPr>
        <p:txBody>
          <a:bodyPr>
            <a:spAutoFit/>
          </a:bodyPr>
          <a:lstStyle/>
          <a:p>
            <a:r>
              <a:rPr lang="en-US">
                <a:latin typeface="Calibri" pitchFamily="34" charset="0"/>
              </a:rPr>
              <a:t>Actual Infrastructure Demand</a:t>
            </a:r>
          </a:p>
        </p:txBody>
      </p:sp>
      <p:sp>
        <p:nvSpPr>
          <p:cNvPr id="10246" name="TextBox 20"/>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10247" name="TextBox 21"/>
          <p:cNvSpPr txBox="1">
            <a:spLocks noChangeArrowheads="1"/>
          </p:cNvSpPr>
          <p:nvPr/>
        </p:nvSpPr>
        <p:spPr bwMode="auto">
          <a:xfrm>
            <a:off x="971550" y="3429000"/>
            <a:ext cx="831850" cy="369888"/>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0"/>
                                        <p:tgtEl>
                                          <p:spTgt spid="14"/>
                                        </p:tgtEl>
                                      </p:cBhvr>
                                    </p:animEffect>
                                  </p:childTnLst>
                                </p:cTn>
                              </p:par>
                              <p:par>
                                <p:cTn id="8" presetID="22" presetClass="entr" presetSubtype="8" fill="hold" grpId="0" nodeType="withEffect">
                                  <p:stCondLst>
                                    <p:cond delay="200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Unacceptable Surplus </a:t>
            </a:r>
          </a:p>
        </p:txBody>
      </p:sp>
      <p:pic>
        <p:nvPicPr>
          <p:cNvPr id="11267" name="Picture 2"/>
          <p:cNvPicPr>
            <a:picLocks noChangeAspect="1" noChangeArrowheads="1"/>
          </p:cNvPicPr>
          <p:nvPr/>
        </p:nvPicPr>
        <p:blipFill>
          <a:blip r:embed="rId2" cstate="print"/>
          <a:srcRect r="3278"/>
          <a:stretch>
            <a:fillRect/>
          </a:stretch>
        </p:blipFill>
        <p:spPr bwMode="auto">
          <a:xfrm>
            <a:off x="457200" y="1600200"/>
            <a:ext cx="7959725" cy="4524375"/>
          </a:xfrm>
          <a:prstGeom prst="rect">
            <a:avLst/>
          </a:prstGeom>
          <a:noFill/>
          <a:ln w="9525">
            <a:solidFill>
              <a:schemeClr val="tx1"/>
            </a:solidFill>
            <a:miter lim="800000"/>
            <a:headEnd/>
            <a:tailEnd/>
          </a:ln>
        </p:spPr>
      </p:pic>
      <p:sp>
        <p:nvSpPr>
          <p:cNvPr id="4" name="TextBox 3"/>
          <p:cNvSpPr txBox="1">
            <a:spLocks noChangeArrowheads="1"/>
          </p:cNvSpPr>
          <p:nvPr/>
        </p:nvSpPr>
        <p:spPr bwMode="auto">
          <a:xfrm>
            <a:off x="2743200" y="2971800"/>
            <a:ext cx="879475" cy="369888"/>
          </a:xfrm>
          <a:prstGeom prst="rect">
            <a:avLst/>
          </a:prstGeom>
          <a:noFill/>
          <a:ln w="9525">
            <a:noFill/>
            <a:miter lim="800000"/>
            <a:headEnd/>
            <a:tailEnd/>
          </a:ln>
        </p:spPr>
        <p:txBody>
          <a:bodyPr wrap="none">
            <a:spAutoFit/>
          </a:bodyPr>
          <a:lstStyle/>
          <a:p>
            <a:r>
              <a:rPr lang="en-US">
                <a:latin typeface="Calibri" pitchFamily="34" charset="0"/>
              </a:rPr>
              <a:t>Surplus</a:t>
            </a:r>
          </a:p>
        </p:txBody>
      </p:sp>
      <p:cxnSp>
        <p:nvCxnSpPr>
          <p:cNvPr id="6" name="Straight Arrow Connector 5"/>
          <p:cNvCxnSpPr>
            <a:stCxn id="4" idx="2"/>
          </p:cNvCxnSpPr>
          <p:nvPr/>
        </p:nvCxnSpPr>
        <p:spPr>
          <a:xfrm flipH="1">
            <a:off x="2362200" y="3341688"/>
            <a:ext cx="820738" cy="13827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82938" y="3341688"/>
            <a:ext cx="0" cy="1077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p:cNvCxnSpPr>
          <p:nvPr/>
        </p:nvCxnSpPr>
        <p:spPr>
          <a:xfrm>
            <a:off x="3182938" y="3341688"/>
            <a:ext cx="855662" cy="520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72" name="TextBox 11"/>
          <p:cNvSpPr txBox="1">
            <a:spLocks noChangeArrowheads="1"/>
          </p:cNvSpPr>
          <p:nvPr/>
        </p:nvSpPr>
        <p:spPr bwMode="auto">
          <a:xfrm>
            <a:off x="4135438" y="5410200"/>
            <a:ext cx="649287" cy="369888"/>
          </a:xfrm>
          <a:prstGeom prst="rect">
            <a:avLst/>
          </a:prstGeom>
          <a:noFill/>
          <a:ln w="9525">
            <a:noFill/>
            <a:miter lim="800000"/>
            <a:headEnd/>
            <a:tailEnd/>
          </a:ln>
        </p:spPr>
        <p:txBody>
          <a:bodyPr wrap="none">
            <a:spAutoFit/>
          </a:bodyPr>
          <a:lstStyle/>
          <a:p>
            <a:r>
              <a:rPr lang="en-US">
                <a:latin typeface="Calibri" pitchFamily="34" charset="0"/>
              </a:rPr>
              <a:t>Time</a:t>
            </a:r>
          </a:p>
        </p:txBody>
      </p:sp>
      <p:sp>
        <p:nvSpPr>
          <p:cNvPr id="11273" name="TextBox 12"/>
          <p:cNvSpPr txBox="1">
            <a:spLocks noChangeArrowheads="1"/>
          </p:cNvSpPr>
          <p:nvPr/>
        </p:nvSpPr>
        <p:spPr bwMode="auto">
          <a:xfrm>
            <a:off x="1042988" y="3429000"/>
            <a:ext cx="831850" cy="369888"/>
          </a:xfrm>
          <a:prstGeom prst="rect">
            <a:avLst/>
          </a:prstGeom>
          <a:noFill/>
          <a:ln w="9525">
            <a:noFill/>
            <a:miter lim="800000"/>
            <a:headEnd/>
            <a:tailEnd/>
          </a:ln>
        </p:spPr>
        <p:txBody>
          <a:bodyPr wrap="none">
            <a:spAutoFit/>
          </a:bodyPr>
          <a:lstStyle/>
          <a:p>
            <a:r>
              <a:rPr lang="en-US">
                <a:latin typeface="Calibri" pitchFamily="34" charset="0"/>
              </a:rPr>
              <a:t>Capital</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4970</TotalTime>
  <Words>2270</Words>
  <Application>Microsoft Macintosh PowerPoint</Application>
  <PresentationFormat>On-screen Show (4:3)</PresentationFormat>
  <Paragraphs>352</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Times New Roman</vt:lpstr>
      <vt:lpstr>Wingdings</vt:lpstr>
      <vt:lpstr>新細明體</vt:lpstr>
      <vt:lpstr>Arial</vt:lpstr>
      <vt:lpstr>Office Theme</vt:lpstr>
      <vt:lpstr>CSE / T / 423C   Distributed Computing  Topic 5: Cloud Computing </vt:lpstr>
      <vt:lpstr>Cloud Computing</vt:lpstr>
      <vt:lpstr>Features of Cloud Computing</vt:lpstr>
      <vt:lpstr>Evolution of Cloud Computing</vt:lpstr>
      <vt:lpstr>Capacity Vs Utilization</vt:lpstr>
      <vt:lpstr>Traditional Infrastructure Model</vt:lpstr>
      <vt:lpstr>Acceptable Surplus</vt:lpstr>
      <vt:lpstr>Real story</vt:lpstr>
      <vt:lpstr>Unacceptable Surplus </vt:lpstr>
      <vt:lpstr>Unacceptable Deficit</vt:lpstr>
      <vt:lpstr>Utility Infrastructure Model</vt:lpstr>
      <vt:lpstr>The Capacity versus Utilization Curve</vt:lpstr>
      <vt:lpstr>Everything as a Service</vt:lpstr>
      <vt:lpstr>Service Model Overview</vt:lpstr>
      <vt:lpstr>X as a Service</vt:lpstr>
      <vt:lpstr>Infrastructure as a Service</vt:lpstr>
      <vt:lpstr>Infrastructure as a Service</vt:lpstr>
      <vt:lpstr>IaaS - Summary</vt:lpstr>
      <vt:lpstr>Platform as a Service</vt:lpstr>
      <vt:lpstr>Platform as a Service</vt:lpstr>
      <vt:lpstr>Platform as a Service</vt:lpstr>
      <vt:lpstr>Platform as a Service</vt:lpstr>
      <vt:lpstr>Platform as a Service </vt:lpstr>
      <vt:lpstr>PaaS - Summary</vt:lpstr>
      <vt:lpstr>Software as a Service</vt:lpstr>
      <vt:lpstr>Software as a Service</vt:lpstr>
      <vt:lpstr>Software as a Service</vt:lpstr>
      <vt:lpstr>Software as a Service</vt:lpstr>
      <vt:lpstr>Software as a Service</vt:lpstr>
      <vt:lpstr>SaaS - Summary</vt:lpstr>
      <vt:lpstr>Deployment models</vt:lpstr>
      <vt:lpstr>Cloud Deployment Models</vt:lpstr>
      <vt:lpstr>Public Cloud</vt:lpstr>
      <vt:lpstr>Private Cloud</vt:lpstr>
      <vt:lpstr>Public vs. Private</vt:lpstr>
      <vt:lpstr>Community Cloud</vt:lpstr>
      <vt:lpstr>Hybrid Cloud</vt:lpstr>
      <vt:lpstr>Cloud Ecosystem</vt:lpstr>
      <vt:lpstr>Real Scenario of Resource Provisioning</vt:lpstr>
      <vt:lpstr>Resource Provisioning – CSP’s View</vt:lpstr>
      <vt:lpstr>Race to the Bottom versus QoS </vt:lpstr>
      <vt:lpstr>Race to the Bottom versus QoS</vt:lpstr>
      <vt:lpstr>Cloud Service Broker</vt:lpstr>
      <vt:lpstr>Cloud Service Broker</vt:lpstr>
      <vt:lpstr>Responsibilities</vt:lpstr>
      <vt:lpstr>Demand versus Supply </vt:lpstr>
      <vt:lpstr>Service Provider- utilization</vt:lpstr>
      <vt:lpstr>Spikes in requests</vt:lpstr>
      <vt:lpstr>Scale-up</vt:lpstr>
      <vt:lpstr>Available resources are not Sufficient</vt:lpstr>
      <vt:lpstr>Under utilization</vt:lpstr>
      <vt:lpstr>resources are under utilized</vt:lpstr>
      <vt:lpstr>Small and mid-sized CSPs</vt:lpstr>
      <vt:lpstr>Cloud Federation</vt:lpstr>
      <vt:lpstr>Cloud Federation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Federation</dc:title>
  <dc:creator>sarbani</dc:creator>
  <cp:lastModifiedBy>Microsoft Office User</cp:lastModifiedBy>
  <cp:revision>234</cp:revision>
  <dcterms:created xsi:type="dcterms:W3CDTF">2006-08-16T00:00:00Z</dcterms:created>
  <dcterms:modified xsi:type="dcterms:W3CDTF">2021-03-15T03:53:11Z</dcterms:modified>
</cp:coreProperties>
</file>